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5" r:id="rId3"/>
    <p:sldId id="257" r:id="rId4"/>
    <p:sldId id="286" r:id="rId5"/>
    <p:sldId id="281" r:id="rId6"/>
    <p:sldId id="269" r:id="rId7"/>
    <p:sldId id="287" r:id="rId8"/>
    <p:sldId id="284" r:id="rId9"/>
    <p:sldId id="288" r:id="rId10"/>
    <p:sldId id="289" r:id="rId11"/>
    <p:sldId id="291" r:id="rId12"/>
    <p:sldId id="292" r:id="rId13"/>
    <p:sldId id="290" r:id="rId14"/>
    <p:sldId id="293" r:id="rId15"/>
  </p:sldIdLst>
  <p:sldSz cx="9144000" cy="6858000" type="screen4x3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66CCFF"/>
    <a:srgbClr val="00FFCC"/>
    <a:srgbClr val="66FF66"/>
    <a:srgbClr val="FFCCFF"/>
    <a:srgbClr val="66FF33"/>
    <a:srgbClr val="FF66FF"/>
    <a:srgbClr val="FFFF66"/>
    <a:srgbClr val="99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0" autoAdjust="0"/>
    <p:restoredTop sz="94627" autoAdjust="0"/>
  </p:normalViewPr>
  <p:slideViewPr>
    <p:cSldViewPr>
      <p:cViewPr>
        <p:scale>
          <a:sx n="66" d="100"/>
          <a:sy n="66" d="100"/>
        </p:scale>
        <p:origin x="-1392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203104633452154E-2"/>
          <c:y val="7.1928964186580263E-2"/>
          <c:w val="0.9218590063370059"/>
          <c:h val="0.8179976059994894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本校</c:v>
                </c:pt>
              </c:strCache>
            </c:strRef>
          </c:tx>
          <c:spPr>
            <a:ln w="41205">
              <a:solidFill>
                <a:srgbClr val="FF0000"/>
              </a:solidFill>
            </a:ln>
          </c:spPr>
          <c:marker>
            <c:symbol val="squar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Sheet1!$A$2:$A$24</c:f>
              <c:strCache>
                <c:ptCount val="23"/>
                <c:pt idx="0">
                  <c:v>明１０</c:v>
                </c:pt>
                <c:pt idx="1">
                  <c:v>明１９</c:v>
                </c:pt>
                <c:pt idx="2">
                  <c:v>明２９</c:v>
                </c:pt>
                <c:pt idx="3">
                  <c:v>明３７</c:v>
                </c:pt>
                <c:pt idx="4">
                  <c:v>明４５</c:v>
                </c:pt>
                <c:pt idx="5">
                  <c:v>大１１</c:v>
                </c:pt>
                <c:pt idx="6">
                  <c:v>昭４</c:v>
                </c:pt>
                <c:pt idx="7">
                  <c:v>昭９</c:v>
                </c:pt>
                <c:pt idx="8">
                  <c:v>昭１６</c:v>
                </c:pt>
                <c:pt idx="9">
                  <c:v>昭２３</c:v>
                </c:pt>
                <c:pt idx="10">
                  <c:v>昭３１</c:v>
                </c:pt>
                <c:pt idx="11">
                  <c:v>昭３５</c:v>
                </c:pt>
                <c:pt idx="12">
                  <c:v>昭４２</c:v>
                </c:pt>
                <c:pt idx="13">
                  <c:v>昭４６</c:v>
                </c:pt>
                <c:pt idx="14">
                  <c:v>昭５０</c:v>
                </c:pt>
                <c:pt idx="15">
                  <c:v>昭５５</c:v>
                </c:pt>
                <c:pt idx="16">
                  <c:v>昭６０</c:v>
                </c:pt>
                <c:pt idx="17">
                  <c:v>平２</c:v>
                </c:pt>
                <c:pt idx="18">
                  <c:v>平７</c:v>
                </c:pt>
                <c:pt idx="19">
                  <c:v>平１２</c:v>
                </c:pt>
                <c:pt idx="20">
                  <c:v>平１７</c:v>
                </c:pt>
                <c:pt idx="21">
                  <c:v>平２２</c:v>
                </c:pt>
                <c:pt idx="22">
                  <c:v>平２７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56</c:v>
                </c:pt>
                <c:pt idx="1">
                  <c:v>77</c:v>
                </c:pt>
                <c:pt idx="2">
                  <c:v>126</c:v>
                </c:pt>
                <c:pt idx="3">
                  <c:v>280</c:v>
                </c:pt>
                <c:pt idx="4">
                  <c:v>315</c:v>
                </c:pt>
                <c:pt idx="5">
                  <c:v>470</c:v>
                </c:pt>
                <c:pt idx="6">
                  <c:v>506</c:v>
                </c:pt>
                <c:pt idx="7">
                  <c:v>594</c:v>
                </c:pt>
                <c:pt idx="8">
                  <c:v>560</c:v>
                </c:pt>
                <c:pt idx="9">
                  <c:v>547</c:v>
                </c:pt>
                <c:pt idx="10">
                  <c:v>481</c:v>
                </c:pt>
                <c:pt idx="11">
                  <c:v>547</c:v>
                </c:pt>
                <c:pt idx="12">
                  <c:v>384</c:v>
                </c:pt>
                <c:pt idx="13">
                  <c:v>264</c:v>
                </c:pt>
                <c:pt idx="14">
                  <c:v>199</c:v>
                </c:pt>
                <c:pt idx="15">
                  <c:v>162</c:v>
                </c:pt>
                <c:pt idx="16">
                  <c:v>164</c:v>
                </c:pt>
                <c:pt idx="17">
                  <c:v>151</c:v>
                </c:pt>
                <c:pt idx="18">
                  <c:v>124</c:v>
                </c:pt>
                <c:pt idx="19">
                  <c:v>84</c:v>
                </c:pt>
                <c:pt idx="20">
                  <c:v>72</c:v>
                </c:pt>
                <c:pt idx="21">
                  <c:v>64</c:v>
                </c:pt>
                <c:pt idx="22">
                  <c:v>35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木細工</c:v>
                </c:pt>
              </c:strCache>
            </c:strRef>
          </c:tx>
          <c:spPr>
            <a:ln w="41205">
              <a:solidFill>
                <a:srgbClr val="FFFF00"/>
              </a:solidFill>
            </a:ln>
          </c:spPr>
          <c:marker>
            <c:symbol val="diamond"/>
            <c:size val="2"/>
            <c:spPr>
              <a:solidFill>
                <a:srgbClr val="FFFF00"/>
              </a:solidFill>
              <a:ln w="9510">
                <a:solidFill>
                  <a:srgbClr val="FFFF00"/>
                </a:solidFill>
              </a:ln>
            </c:spPr>
          </c:marker>
          <c:cat>
            <c:strRef>
              <c:f>Sheet1!$A$2:$A$24</c:f>
              <c:strCache>
                <c:ptCount val="23"/>
                <c:pt idx="0">
                  <c:v>明１０</c:v>
                </c:pt>
                <c:pt idx="1">
                  <c:v>明１９</c:v>
                </c:pt>
                <c:pt idx="2">
                  <c:v>明２９</c:v>
                </c:pt>
                <c:pt idx="3">
                  <c:v>明３７</c:v>
                </c:pt>
                <c:pt idx="4">
                  <c:v>明４５</c:v>
                </c:pt>
                <c:pt idx="5">
                  <c:v>大１１</c:v>
                </c:pt>
                <c:pt idx="6">
                  <c:v>昭４</c:v>
                </c:pt>
                <c:pt idx="7">
                  <c:v>昭９</c:v>
                </c:pt>
                <c:pt idx="8">
                  <c:v>昭１６</c:v>
                </c:pt>
                <c:pt idx="9">
                  <c:v>昭２３</c:v>
                </c:pt>
                <c:pt idx="10">
                  <c:v>昭３１</c:v>
                </c:pt>
                <c:pt idx="11">
                  <c:v>昭３５</c:v>
                </c:pt>
                <c:pt idx="12">
                  <c:v>昭４２</c:v>
                </c:pt>
                <c:pt idx="13">
                  <c:v>昭４６</c:v>
                </c:pt>
                <c:pt idx="14">
                  <c:v>昭５０</c:v>
                </c:pt>
                <c:pt idx="15">
                  <c:v>昭５５</c:v>
                </c:pt>
                <c:pt idx="16">
                  <c:v>昭６０</c:v>
                </c:pt>
                <c:pt idx="17">
                  <c:v>平２</c:v>
                </c:pt>
                <c:pt idx="18">
                  <c:v>平７</c:v>
                </c:pt>
                <c:pt idx="19">
                  <c:v>平１２</c:v>
                </c:pt>
                <c:pt idx="20">
                  <c:v>平１７</c:v>
                </c:pt>
                <c:pt idx="21">
                  <c:v>平２２</c:v>
                </c:pt>
                <c:pt idx="22">
                  <c:v>平２７</c:v>
                </c:pt>
              </c:strCache>
            </c:strRef>
          </c:cat>
          <c:val>
            <c:numRef>
              <c:f>Sheet1!$C$2:$C$24</c:f>
              <c:numCache>
                <c:formatCode>General</c:formatCode>
                <c:ptCount val="23"/>
                <c:pt idx="1">
                  <c:v>21</c:v>
                </c:pt>
                <c:pt idx="2">
                  <c:v>39</c:v>
                </c:pt>
                <c:pt idx="3">
                  <c:v>72</c:v>
                </c:pt>
                <c:pt idx="4">
                  <c:v>83</c:v>
                </c:pt>
                <c:pt idx="5">
                  <c:v>129</c:v>
                </c:pt>
                <c:pt idx="6">
                  <c:v>132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学間沢</c:v>
                </c:pt>
              </c:strCache>
            </c:strRef>
          </c:tx>
          <c:spPr>
            <a:ln w="41205">
              <a:solidFill>
                <a:srgbClr val="14FC08"/>
              </a:solidFill>
            </a:ln>
          </c:spPr>
          <c:marker>
            <c:symbol val="triangle"/>
            <c:size val="2"/>
            <c:spPr>
              <a:solidFill>
                <a:srgbClr val="14FC08"/>
              </a:solidFill>
              <a:ln>
                <a:solidFill>
                  <a:srgbClr val="14FC08"/>
                </a:solidFill>
              </a:ln>
            </c:spPr>
          </c:marker>
          <c:cat>
            <c:strRef>
              <c:f>Sheet1!$A$2:$A$24</c:f>
              <c:strCache>
                <c:ptCount val="23"/>
                <c:pt idx="0">
                  <c:v>明１０</c:v>
                </c:pt>
                <c:pt idx="1">
                  <c:v>明１９</c:v>
                </c:pt>
                <c:pt idx="2">
                  <c:v>明２９</c:v>
                </c:pt>
                <c:pt idx="3">
                  <c:v>明３７</c:v>
                </c:pt>
                <c:pt idx="4">
                  <c:v>明４５</c:v>
                </c:pt>
                <c:pt idx="5">
                  <c:v>大１１</c:v>
                </c:pt>
                <c:pt idx="6">
                  <c:v>昭４</c:v>
                </c:pt>
                <c:pt idx="7">
                  <c:v>昭９</c:v>
                </c:pt>
                <c:pt idx="8">
                  <c:v>昭１６</c:v>
                </c:pt>
                <c:pt idx="9">
                  <c:v>昭２３</c:v>
                </c:pt>
                <c:pt idx="10">
                  <c:v>昭３１</c:v>
                </c:pt>
                <c:pt idx="11">
                  <c:v>昭３５</c:v>
                </c:pt>
                <c:pt idx="12">
                  <c:v>昭４２</c:v>
                </c:pt>
                <c:pt idx="13">
                  <c:v>昭４６</c:v>
                </c:pt>
                <c:pt idx="14">
                  <c:v>昭５０</c:v>
                </c:pt>
                <c:pt idx="15">
                  <c:v>昭５５</c:v>
                </c:pt>
                <c:pt idx="16">
                  <c:v>昭６０</c:v>
                </c:pt>
                <c:pt idx="17">
                  <c:v>平２</c:v>
                </c:pt>
                <c:pt idx="18">
                  <c:v>平７</c:v>
                </c:pt>
                <c:pt idx="19">
                  <c:v>平１２</c:v>
                </c:pt>
                <c:pt idx="20">
                  <c:v>平１７</c:v>
                </c:pt>
                <c:pt idx="21">
                  <c:v>平２２</c:v>
                </c:pt>
                <c:pt idx="22">
                  <c:v>平２７</c:v>
                </c:pt>
              </c:strCache>
            </c:strRef>
          </c:cat>
          <c:val>
            <c:numRef>
              <c:f>Sheet1!$D$2:$D$24</c:f>
              <c:numCache>
                <c:formatCode>General</c:formatCode>
                <c:ptCount val="23"/>
                <c:pt idx="1">
                  <c:v>6</c:v>
                </c:pt>
                <c:pt idx="2">
                  <c:v>16</c:v>
                </c:pt>
                <c:pt idx="3">
                  <c:v>11</c:v>
                </c:pt>
                <c:pt idx="4">
                  <c:v>16</c:v>
                </c:pt>
                <c:pt idx="5">
                  <c:v>6</c:v>
                </c:pt>
                <c:pt idx="6">
                  <c:v>18</c:v>
                </c:pt>
                <c:pt idx="7">
                  <c:v>24</c:v>
                </c:pt>
                <c:pt idx="8">
                  <c:v>23</c:v>
                </c:pt>
                <c:pt idx="9">
                  <c:v>20</c:v>
                </c:pt>
                <c:pt idx="10">
                  <c:v>11</c:v>
                </c:pt>
                <c:pt idx="11">
                  <c:v>13</c:v>
                </c:pt>
                <c:pt idx="12">
                  <c:v>10</c:v>
                </c:pt>
                <c:pt idx="13">
                  <c:v>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中沢</c:v>
                </c:pt>
              </c:strCache>
            </c:strRef>
          </c:tx>
          <c:spPr>
            <a:ln w="41205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circle"/>
            <c:size val="2"/>
            <c:spPr>
              <a:solidFill>
                <a:schemeClr val="accent1">
                  <a:lumMod val="60000"/>
                  <a:lumOff val="40000"/>
                </a:schemeClr>
              </a:solidFill>
              <a:ln w="19017"/>
            </c:spPr>
          </c:marker>
          <c:cat>
            <c:strRef>
              <c:f>Sheet1!$A$2:$A$24</c:f>
              <c:strCache>
                <c:ptCount val="23"/>
                <c:pt idx="0">
                  <c:v>明１０</c:v>
                </c:pt>
                <c:pt idx="1">
                  <c:v>明１９</c:v>
                </c:pt>
                <c:pt idx="2">
                  <c:v>明２９</c:v>
                </c:pt>
                <c:pt idx="3">
                  <c:v>明３７</c:v>
                </c:pt>
                <c:pt idx="4">
                  <c:v>明４５</c:v>
                </c:pt>
                <c:pt idx="5">
                  <c:v>大１１</c:v>
                </c:pt>
                <c:pt idx="6">
                  <c:v>昭４</c:v>
                </c:pt>
                <c:pt idx="7">
                  <c:v>昭９</c:v>
                </c:pt>
                <c:pt idx="8">
                  <c:v>昭１６</c:v>
                </c:pt>
                <c:pt idx="9">
                  <c:v>昭２３</c:v>
                </c:pt>
                <c:pt idx="10">
                  <c:v>昭３１</c:v>
                </c:pt>
                <c:pt idx="11">
                  <c:v>昭３５</c:v>
                </c:pt>
                <c:pt idx="12">
                  <c:v>昭４２</c:v>
                </c:pt>
                <c:pt idx="13">
                  <c:v>昭４６</c:v>
                </c:pt>
                <c:pt idx="14">
                  <c:v>昭５０</c:v>
                </c:pt>
                <c:pt idx="15">
                  <c:v>昭５５</c:v>
                </c:pt>
                <c:pt idx="16">
                  <c:v>昭６０</c:v>
                </c:pt>
                <c:pt idx="17">
                  <c:v>平２</c:v>
                </c:pt>
                <c:pt idx="18">
                  <c:v>平７</c:v>
                </c:pt>
                <c:pt idx="19">
                  <c:v>平１２</c:v>
                </c:pt>
                <c:pt idx="20">
                  <c:v>平１７</c:v>
                </c:pt>
                <c:pt idx="21">
                  <c:v>平２２</c:v>
                </c:pt>
                <c:pt idx="22">
                  <c:v>平２７</c:v>
                </c:pt>
              </c:strCache>
            </c:strRef>
          </c:cat>
          <c:val>
            <c:numRef>
              <c:f>Sheet1!$E$2:$E$24</c:f>
              <c:numCache>
                <c:formatCode>General</c:formatCode>
                <c:ptCount val="23"/>
                <c:pt idx="1">
                  <c:v>14</c:v>
                </c:pt>
                <c:pt idx="2">
                  <c:v>19</c:v>
                </c:pt>
                <c:pt idx="3">
                  <c:v>39</c:v>
                </c:pt>
                <c:pt idx="4">
                  <c:v>28</c:v>
                </c:pt>
                <c:pt idx="5">
                  <c:v>20</c:v>
                </c:pt>
                <c:pt idx="6">
                  <c:v>35</c:v>
                </c:pt>
                <c:pt idx="7">
                  <c:v>35</c:v>
                </c:pt>
                <c:pt idx="8">
                  <c:v>31</c:v>
                </c:pt>
                <c:pt idx="9">
                  <c:v>23</c:v>
                </c:pt>
                <c:pt idx="10">
                  <c:v>20</c:v>
                </c:pt>
                <c:pt idx="11">
                  <c:v>30</c:v>
                </c:pt>
                <c:pt idx="12">
                  <c:v>18</c:v>
                </c:pt>
                <c:pt idx="13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6048"/>
        <c:axId val="25347968"/>
      </c:lineChart>
      <c:catAx>
        <c:axId val="2534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4">
                <a:lumMod val="10000"/>
              </a:schemeClr>
            </a:solidFill>
          </a:ln>
        </c:spPr>
        <c:txPr>
          <a:bodyPr/>
          <a:lstStyle/>
          <a:p>
            <a:pPr>
              <a:defRPr sz="1400" b="1" i="0" baseline="0">
                <a:solidFill>
                  <a:schemeClr val="accent4">
                    <a:lumMod val="10000"/>
                  </a:schemeClr>
                </a:solidFill>
                <a:latin typeface="HG丸ｺﾞｼｯｸM-PRO" pitchFamily="50" charset="-128"/>
                <a:ea typeface="HG丸ｺﾞｼｯｸM-PRO" pitchFamily="50" charset="-128"/>
              </a:defRPr>
            </a:pPr>
            <a:endParaRPr lang="ja-JP"/>
          </a:p>
        </c:txPr>
        <c:crossAx val="25347968"/>
        <c:crosses val="autoZero"/>
        <c:auto val="1"/>
        <c:lblAlgn val="ctr"/>
        <c:lblOffset val="100"/>
        <c:noMultiLvlLbl val="0"/>
      </c:catAx>
      <c:valAx>
        <c:axId val="25347968"/>
        <c:scaling>
          <c:orientation val="minMax"/>
          <c:max val="6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DADADA">
                <a:lumMod val="10000"/>
              </a:srgbClr>
            </a:solidFill>
          </a:ln>
        </c:spPr>
        <c:txPr>
          <a:bodyPr/>
          <a:lstStyle/>
          <a:p>
            <a:pPr>
              <a:defRPr sz="1400" b="1" i="0" baseline="0">
                <a:solidFill>
                  <a:schemeClr val="accent4">
                    <a:lumMod val="10000"/>
                  </a:schemeClr>
                </a:solidFill>
                <a:latin typeface="HG丸ｺﾞｼｯｸM-PRO" pitchFamily="50" charset="-128"/>
                <a:ea typeface="HG丸ｺﾞｼｯｸM-PRO" pitchFamily="50" charset="-128"/>
              </a:defRPr>
            </a:pPr>
            <a:endParaRPr lang="ja-JP"/>
          </a:p>
        </c:txPr>
        <c:crossAx val="25346048"/>
        <c:crosses val="autoZero"/>
        <c:crossBetween val="between"/>
      </c:valAx>
      <c:spPr>
        <a:solidFill>
          <a:srgbClr val="002060"/>
        </a:solidFill>
      </c:spPr>
    </c:plotArea>
    <c:legend>
      <c:legendPos val="tr"/>
      <c:legendEntry>
        <c:idx val="0"/>
        <c:txPr>
          <a:bodyPr/>
          <a:lstStyle/>
          <a:p>
            <a:pPr>
              <a:defRPr sz="1995" b="1">
                <a:solidFill>
                  <a:schemeClr val="tx1"/>
                </a:solidFill>
                <a:latin typeface="+mj-ea"/>
                <a:ea typeface="+mj-ea"/>
              </a:defRPr>
            </a:pPr>
            <a:endParaRPr lang="ja-JP"/>
          </a:p>
        </c:txPr>
      </c:legendEntry>
      <c:legendEntry>
        <c:idx val="1"/>
        <c:txPr>
          <a:bodyPr/>
          <a:lstStyle/>
          <a:p>
            <a:pPr>
              <a:defRPr sz="1995" b="1">
                <a:solidFill>
                  <a:schemeClr val="tx1"/>
                </a:solidFill>
                <a:latin typeface="+mj-ea"/>
                <a:ea typeface="+mj-ea"/>
              </a:defRPr>
            </a:pPr>
            <a:endParaRPr lang="ja-JP"/>
          </a:p>
        </c:txPr>
      </c:legendEntry>
      <c:legendEntry>
        <c:idx val="2"/>
        <c:txPr>
          <a:bodyPr/>
          <a:lstStyle/>
          <a:p>
            <a:pPr>
              <a:defRPr sz="1995" b="1">
                <a:solidFill>
                  <a:schemeClr val="tx1"/>
                </a:solidFill>
                <a:latin typeface="+mj-ea"/>
                <a:ea typeface="+mj-ea"/>
              </a:defRPr>
            </a:pPr>
            <a:endParaRPr lang="ja-JP"/>
          </a:p>
        </c:txPr>
      </c:legendEntry>
      <c:layout>
        <c:manualLayout>
          <c:xMode val="edge"/>
          <c:yMode val="edge"/>
          <c:x val="0.80381391797032498"/>
          <c:y val="0.11909770712623186"/>
          <c:w val="0.15719419101096599"/>
          <c:h val="0.35009274784048217"/>
        </c:manualLayout>
      </c:layout>
      <c:overlay val="0"/>
      <c:spPr>
        <a:solidFill>
          <a:srgbClr val="002060"/>
        </a:solidFill>
        <a:ln w="38016">
          <a:solidFill>
            <a:schemeClr val="tx1"/>
          </a:solidFill>
        </a:ln>
      </c:spPr>
      <c:txPr>
        <a:bodyPr/>
        <a:lstStyle/>
        <a:p>
          <a:pPr>
            <a:defRPr sz="1995" b="1">
              <a:solidFill>
                <a:schemeClr val="tx1"/>
              </a:solidFill>
              <a:latin typeface="+mj-ea"/>
              <a:ea typeface="+mj-ea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rgbClr val="FFFF99"/>
    </a:solidFill>
  </c:sp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0.02973</cdr:x>
      <cdr:y>0.09081</cdr:y>
    </cdr:from>
    <cdr:to>
      <cdr:x>0.07532</cdr:x>
      <cdr:y>0.15238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81112" y="650280"/>
          <a:ext cx="431061" cy="44091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21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/>
            </a:lvl1pPr>
          </a:lstStyle>
          <a:p>
            <a:fld id="{8E9FCBF9-7765-44BE-900A-912DB636340E}" type="datetimeFigureOut">
              <a:rPr kumimoji="1" lang="ja-JP" altLang="en-US" smtClean="0"/>
              <a:t>2016/2/2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167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210" y="9440167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>
              <a:defRPr sz="1200"/>
            </a:lvl1pPr>
          </a:lstStyle>
          <a:p>
            <a:fld id="{0646C204-A5C8-47AA-B8C8-1A0B52A853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384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210" y="0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kumimoji="1" sz="1200"/>
            </a:lvl1pPr>
          </a:lstStyle>
          <a:p>
            <a:pPr>
              <a:defRPr/>
            </a:pPr>
            <a:fld id="{5B5F631A-BB55-41B2-ACF0-DE46B504F792}" type="datetimeFigureOut">
              <a:rPr lang="ja-JP" altLang="en-US"/>
              <a:pPr>
                <a:defRPr/>
              </a:pPr>
              <a:t>2016/2/2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62" tIns="45281" rIns="90562" bIns="45281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877" y="4720871"/>
            <a:ext cx="5445446" cy="4473647"/>
          </a:xfrm>
          <a:prstGeom prst="rect">
            <a:avLst/>
          </a:prstGeom>
        </p:spPr>
        <p:txBody>
          <a:bodyPr vert="horz" lIns="90562" tIns="45281" rIns="90562" bIns="45281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167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210" y="9440167"/>
            <a:ext cx="2949420" cy="497597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07C53518-1642-487D-8441-5C1603A0CA0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5595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389 w 6027"/>
                <a:gd name="T1" fmla="*/ 32 h 2296"/>
                <a:gd name="T2" fmla="*/ 0 w 6027"/>
                <a:gd name="T3" fmla="*/ 32 h 2296"/>
                <a:gd name="T4" fmla="*/ 0 w 6027"/>
                <a:gd name="T5" fmla="*/ 0 h 2296"/>
                <a:gd name="T6" fmla="*/ 4389 w 6027"/>
                <a:gd name="T7" fmla="*/ 0 h 2296"/>
                <a:gd name="T8" fmla="*/ 4389 w 6027"/>
                <a:gd name="T9" fmla="*/ 32 h 2296"/>
                <a:gd name="T10" fmla="*/ 4389 w 6027"/>
                <a:gd name="T11" fmla="*/ 32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9 h 353"/>
                  <a:gd name="T4" fmla="*/ 24 w 186"/>
                  <a:gd name="T5" fmla="*/ 67 h 353"/>
                  <a:gd name="T6" fmla="*/ 18 w 186"/>
                  <a:gd name="T7" fmla="*/ 145 h 353"/>
                  <a:gd name="T8" fmla="*/ 42 w 186"/>
                  <a:gd name="T9" fmla="*/ 251 h 353"/>
                  <a:gd name="T10" fmla="*/ 48 w 186"/>
                  <a:gd name="T11" fmla="*/ 356 h 353"/>
                  <a:gd name="T12" fmla="*/ 0 w 186"/>
                  <a:gd name="T13" fmla="*/ 777 h 353"/>
                  <a:gd name="T14" fmla="*/ 54 w 186"/>
                  <a:gd name="T15" fmla="*/ 514 h 353"/>
                  <a:gd name="T16" fmla="*/ 84 w 186"/>
                  <a:gd name="T17" fmla="*/ 474 h 353"/>
                  <a:gd name="T18" fmla="*/ 126 w 186"/>
                  <a:gd name="T19" fmla="*/ 278 h 353"/>
                  <a:gd name="T20" fmla="*/ 144 w 186"/>
                  <a:gd name="T21" fmla="*/ 263 h 353"/>
                  <a:gd name="T22" fmla="*/ 144 w 186"/>
                  <a:gd name="T23" fmla="*/ 198 h 353"/>
                  <a:gd name="T24" fmla="*/ 186 w 186"/>
                  <a:gd name="T25" fmla="*/ 145 h 353"/>
                  <a:gd name="T26" fmla="*/ 162 w 186"/>
                  <a:gd name="T27" fmla="*/ 131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3 h 66"/>
                  <a:gd name="T8" fmla="*/ 6 w 155"/>
                  <a:gd name="T9" fmla="*/ 39 h 66"/>
                  <a:gd name="T10" fmla="*/ 0 w 155"/>
                  <a:gd name="T11" fmla="*/ 54 h 66"/>
                  <a:gd name="T12" fmla="*/ 78 w 155"/>
                  <a:gd name="T13" fmla="*/ 132 h 66"/>
                  <a:gd name="T14" fmla="*/ 96 w 155"/>
                  <a:gd name="T15" fmla="*/ 93 h 66"/>
                  <a:gd name="T16" fmla="*/ 155 w 155"/>
                  <a:gd name="T17" fmla="*/ 147 h 66"/>
                  <a:gd name="T18" fmla="*/ 126 w 155"/>
                  <a:gd name="T19" fmla="*/ 5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83 h 72"/>
                  <a:gd name="T2" fmla="*/ 0 w 42"/>
                  <a:gd name="T3" fmla="*/ 42 h 72"/>
                  <a:gd name="T4" fmla="*/ 12 w 42"/>
                  <a:gd name="T5" fmla="*/ 14 h 72"/>
                  <a:gd name="T6" fmla="*/ 0 w 42"/>
                  <a:gd name="T7" fmla="*/ 14 h 72"/>
                  <a:gd name="T8" fmla="*/ 12 w 42"/>
                  <a:gd name="T9" fmla="*/ 14 h 72"/>
                  <a:gd name="T10" fmla="*/ 24 w 42"/>
                  <a:gd name="T11" fmla="*/ 14 h 72"/>
                  <a:gd name="T12" fmla="*/ 36 w 42"/>
                  <a:gd name="T13" fmla="*/ 14 h 72"/>
                  <a:gd name="T14" fmla="*/ 42 w 42"/>
                  <a:gd name="T15" fmla="*/ 0 h 72"/>
                  <a:gd name="T16" fmla="*/ 30 w 42"/>
                  <a:gd name="T17" fmla="*/ 42 h 72"/>
                  <a:gd name="T18" fmla="*/ 42 w 42"/>
                  <a:gd name="T19" fmla="*/ 111 h 72"/>
                  <a:gd name="T20" fmla="*/ 12 w 42"/>
                  <a:gd name="T21" fmla="*/ 163 h 72"/>
                  <a:gd name="T22" fmla="*/ 6 w 42"/>
                  <a:gd name="T23" fmla="*/ 83 h 72"/>
                  <a:gd name="T24" fmla="*/ 6 w 42"/>
                  <a:gd name="T25" fmla="*/ 8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7 h 287"/>
                <a:gd name="T4" fmla="*/ 66 w 365"/>
                <a:gd name="T5" fmla="*/ 122 h 287"/>
                <a:gd name="T6" fmla="*/ 143 w 365"/>
                <a:gd name="T7" fmla="*/ 201 h 287"/>
                <a:gd name="T8" fmla="*/ 191 w 365"/>
                <a:gd name="T9" fmla="*/ 183 h 287"/>
                <a:gd name="T10" fmla="*/ 341 w 365"/>
                <a:gd name="T11" fmla="*/ 315 h 287"/>
                <a:gd name="T12" fmla="*/ 305 w 365"/>
                <a:gd name="T13" fmla="*/ 192 h 287"/>
                <a:gd name="T14" fmla="*/ 365 w 365"/>
                <a:gd name="T15" fmla="*/ 146 h 287"/>
                <a:gd name="T16" fmla="*/ 359 w 365"/>
                <a:gd name="T17" fmla="*/ 140 h 287"/>
                <a:gd name="T18" fmla="*/ 335 w 365"/>
                <a:gd name="T19" fmla="*/ 128 h 287"/>
                <a:gd name="T20" fmla="*/ 299 w 365"/>
                <a:gd name="T21" fmla="*/ 97 h 287"/>
                <a:gd name="T22" fmla="*/ 257 w 365"/>
                <a:gd name="T23" fmla="*/ 79 h 287"/>
                <a:gd name="T24" fmla="*/ 215 w 365"/>
                <a:gd name="T25" fmla="*/ 61 h 287"/>
                <a:gd name="T26" fmla="*/ 173 w 365"/>
                <a:gd name="T27" fmla="*/ 43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7 h 60"/>
                <a:gd name="T16" fmla="*/ 65 w 71"/>
                <a:gd name="T17" fmla="*/ 49 h 60"/>
                <a:gd name="T18" fmla="*/ 71 w 71"/>
                <a:gd name="T19" fmla="*/ 61 h 60"/>
                <a:gd name="T20" fmla="*/ 71 w 71"/>
                <a:gd name="T21" fmla="*/ 67 h 60"/>
                <a:gd name="T22" fmla="*/ 59 w 71"/>
                <a:gd name="T23" fmla="*/ 61 h 60"/>
                <a:gd name="T24" fmla="*/ 47 w 71"/>
                <a:gd name="T25" fmla="*/ 49 h 60"/>
                <a:gd name="T26" fmla="*/ 23 w 71"/>
                <a:gd name="T27" fmla="*/ 37 h 60"/>
                <a:gd name="T28" fmla="*/ 23 w 71"/>
                <a:gd name="T29" fmla="*/ 43 h 60"/>
                <a:gd name="T30" fmla="*/ 18 w 71"/>
                <a:gd name="T31" fmla="*/ 49 h 60"/>
                <a:gd name="T32" fmla="*/ 12 w 71"/>
                <a:gd name="T33" fmla="*/ 55 h 60"/>
                <a:gd name="T34" fmla="*/ 6 w 71"/>
                <a:gd name="T35" fmla="*/ 55 h 60"/>
                <a:gd name="T36" fmla="*/ 6 w 71"/>
                <a:gd name="T37" fmla="*/ 55 h 60"/>
                <a:gd name="T38" fmla="*/ 6 w 71"/>
                <a:gd name="T39" fmla="*/ 43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1 h 162"/>
                <a:gd name="T10" fmla="*/ 96 w 161"/>
                <a:gd name="T11" fmla="*/ 67 h 162"/>
                <a:gd name="T12" fmla="*/ 102 w 161"/>
                <a:gd name="T13" fmla="*/ 79 h 162"/>
                <a:gd name="T14" fmla="*/ 108 w 161"/>
                <a:gd name="T15" fmla="*/ 91 h 162"/>
                <a:gd name="T16" fmla="*/ 120 w 161"/>
                <a:gd name="T17" fmla="*/ 103 h 162"/>
                <a:gd name="T18" fmla="*/ 143 w 161"/>
                <a:gd name="T19" fmla="*/ 121 h 162"/>
                <a:gd name="T20" fmla="*/ 155 w 161"/>
                <a:gd name="T21" fmla="*/ 152 h 162"/>
                <a:gd name="T22" fmla="*/ 161 w 161"/>
                <a:gd name="T23" fmla="*/ 170 h 162"/>
                <a:gd name="T24" fmla="*/ 161 w 161"/>
                <a:gd name="T25" fmla="*/ 176 h 162"/>
                <a:gd name="T26" fmla="*/ 96 w 161"/>
                <a:gd name="T27" fmla="*/ 109 h 162"/>
                <a:gd name="T28" fmla="*/ 30 w 161"/>
                <a:gd name="T29" fmla="*/ 61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7 h 60"/>
                <a:gd name="T4" fmla="*/ 41 w 59"/>
                <a:gd name="T5" fmla="*/ 43 h 60"/>
                <a:gd name="T6" fmla="*/ 47 w 59"/>
                <a:gd name="T7" fmla="*/ 49 h 60"/>
                <a:gd name="T8" fmla="*/ 53 w 59"/>
                <a:gd name="T9" fmla="*/ 61 h 60"/>
                <a:gd name="T10" fmla="*/ 53 w 59"/>
                <a:gd name="T11" fmla="*/ 67 h 60"/>
                <a:gd name="T12" fmla="*/ 47 w 59"/>
                <a:gd name="T13" fmla="*/ 61 h 60"/>
                <a:gd name="T14" fmla="*/ 35 w 59"/>
                <a:gd name="T15" fmla="*/ 55 h 60"/>
                <a:gd name="T16" fmla="*/ 23 w 59"/>
                <a:gd name="T17" fmla="*/ 43 h 60"/>
                <a:gd name="T18" fmla="*/ 17 w 59"/>
                <a:gd name="T19" fmla="*/ 37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3 h 204"/>
                <a:gd name="T2" fmla="*/ 245 w 245"/>
                <a:gd name="T3" fmla="*/ 49 h 204"/>
                <a:gd name="T4" fmla="*/ 209 w 245"/>
                <a:gd name="T5" fmla="*/ 91 h 204"/>
                <a:gd name="T6" fmla="*/ 143 w 245"/>
                <a:gd name="T7" fmla="*/ 146 h 204"/>
                <a:gd name="T8" fmla="*/ 167 w 245"/>
                <a:gd name="T9" fmla="*/ 170 h 204"/>
                <a:gd name="T10" fmla="*/ 179 w 245"/>
                <a:gd name="T11" fmla="*/ 225 h 204"/>
                <a:gd name="T12" fmla="*/ 77 w 245"/>
                <a:gd name="T13" fmla="*/ 146 h 204"/>
                <a:gd name="T14" fmla="*/ 47 w 245"/>
                <a:gd name="T15" fmla="*/ 91 h 204"/>
                <a:gd name="T16" fmla="*/ 89 w 245"/>
                <a:gd name="T17" fmla="*/ 73 h 204"/>
                <a:gd name="T18" fmla="*/ 59 w 245"/>
                <a:gd name="T19" fmla="*/ 43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3 h 204"/>
                <a:gd name="T50" fmla="*/ 233 w 245"/>
                <a:gd name="T51" fmla="*/ 43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29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12290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957A-6CEE-4B2E-9AC7-C493A65B4E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119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1ABF9-28C8-493A-B2A0-D95772D0BB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686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EEFAB-FC4D-454F-98AC-A469F748A5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492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14445-B496-4007-AE0C-C21ABA903F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33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75019-2FB5-4E52-A8A7-A7563A79CC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349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D5894-9F72-4D16-8F28-C555C4F7667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61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70F6D-26E6-4618-AB57-868A123614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77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67572-EB23-4A8D-8433-16E96BC0FB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07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A2DAA-56A9-4418-84E0-296C6FAE58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553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106D7-7267-4E3F-8F37-4531EF92C4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419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DDC3-DF05-4C7C-B47D-59F37521E52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983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83AE-6661-4DF7-ACA7-C9D09DED74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180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389 w 6027"/>
                <a:gd name="T1" fmla="*/ 32 h 2296"/>
                <a:gd name="T2" fmla="*/ 0 w 6027"/>
                <a:gd name="T3" fmla="*/ 32 h 2296"/>
                <a:gd name="T4" fmla="*/ 0 w 6027"/>
                <a:gd name="T5" fmla="*/ 0 h 2296"/>
                <a:gd name="T6" fmla="*/ 4389 w 6027"/>
                <a:gd name="T7" fmla="*/ 0 h 2296"/>
                <a:gd name="T8" fmla="*/ 4389 w 6027"/>
                <a:gd name="T9" fmla="*/ 32 h 2296"/>
                <a:gd name="T10" fmla="*/ 4389 w 6027"/>
                <a:gd name="T11" fmla="*/ 32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186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186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9 h 353"/>
                  <a:gd name="T4" fmla="*/ 24 w 186"/>
                  <a:gd name="T5" fmla="*/ 67 h 353"/>
                  <a:gd name="T6" fmla="*/ 18 w 186"/>
                  <a:gd name="T7" fmla="*/ 145 h 353"/>
                  <a:gd name="T8" fmla="*/ 42 w 186"/>
                  <a:gd name="T9" fmla="*/ 251 h 353"/>
                  <a:gd name="T10" fmla="*/ 48 w 186"/>
                  <a:gd name="T11" fmla="*/ 356 h 353"/>
                  <a:gd name="T12" fmla="*/ 0 w 186"/>
                  <a:gd name="T13" fmla="*/ 777 h 353"/>
                  <a:gd name="T14" fmla="*/ 54 w 186"/>
                  <a:gd name="T15" fmla="*/ 514 h 353"/>
                  <a:gd name="T16" fmla="*/ 84 w 186"/>
                  <a:gd name="T17" fmla="*/ 474 h 353"/>
                  <a:gd name="T18" fmla="*/ 126 w 186"/>
                  <a:gd name="T19" fmla="*/ 278 h 353"/>
                  <a:gd name="T20" fmla="*/ 144 w 186"/>
                  <a:gd name="T21" fmla="*/ 263 h 353"/>
                  <a:gd name="T22" fmla="*/ 144 w 186"/>
                  <a:gd name="T23" fmla="*/ 198 h 353"/>
                  <a:gd name="T24" fmla="*/ 186 w 186"/>
                  <a:gd name="T25" fmla="*/ 145 h 353"/>
                  <a:gd name="T26" fmla="*/ 162 w 186"/>
                  <a:gd name="T27" fmla="*/ 131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3 h 66"/>
                  <a:gd name="T8" fmla="*/ 6 w 155"/>
                  <a:gd name="T9" fmla="*/ 39 h 66"/>
                  <a:gd name="T10" fmla="*/ 0 w 155"/>
                  <a:gd name="T11" fmla="*/ 54 h 66"/>
                  <a:gd name="T12" fmla="*/ 78 w 155"/>
                  <a:gd name="T13" fmla="*/ 132 h 66"/>
                  <a:gd name="T14" fmla="*/ 96 w 155"/>
                  <a:gd name="T15" fmla="*/ 93 h 66"/>
                  <a:gd name="T16" fmla="*/ 155 w 155"/>
                  <a:gd name="T17" fmla="*/ 147 h 66"/>
                  <a:gd name="T18" fmla="*/ 126 w 155"/>
                  <a:gd name="T19" fmla="*/ 5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83 h 72"/>
                  <a:gd name="T2" fmla="*/ 0 w 42"/>
                  <a:gd name="T3" fmla="*/ 42 h 72"/>
                  <a:gd name="T4" fmla="*/ 12 w 42"/>
                  <a:gd name="T5" fmla="*/ 14 h 72"/>
                  <a:gd name="T6" fmla="*/ 0 w 42"/>
                  <a:gd name="T7" fmla="*/ 14 h 72"/>
                  <a:gd name="T8" fmla="*/ 12 w 42"/>
                  <a:gd name="T9" fmla="*/ 14 h 72"/>
                  <a:gd name="T10" fmla="*/ 24 w 42"/>
                  <a:gd name="T11" fmla="*/ 14 h 72"/>
                  <a:gd name="T12" fmla="*/ 36 w 42"/>
                  <a:gd name="T13" fmla="*/ 14 h 72"/>
                  <a:gd name="T14" fmla="*/ 42 w 42"/>
                  <a:gd name="T15" fmla="*/ 0 h 72"/>
                  <a:gd name="T16" fmla="*/ 30 w 42"/>
                  <a:gd name="T17" fmla="*/ 42 h 72"/>
                  <a:gd name="T18" fmla="*/ 42 w 42"/>
                  <a:gd name="T19" fmla="*/ 111 h 72"/>
                  <a:gd name="T20" fmla="*/ 12 w 42"/>
                  <a:gd name="T21" fmla="*/ 163 h 72"/>
                  <a:gd name="T22" fmla="*/ 6 w 42"/>
                  <a:gd name="T23" fmla="*/ 83 h 72"/>
                  <a:gd name="T24" fmla="*/ 6 w 42"/>
                  <a:gd name="T25" fmla="*/ 8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2187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7 h 287"/>
                <a:gd name="T4" fmla="*/ 66 w 365"/>
                <a:gd name="T5" fmla="*/ 122 h 287"/>
                <a:gd name="T6" fmla="*/ 143 w 365"/>
                <a:gd name="T7" fmla="*/ 201 h 287"/>
                <a:gd name="T8" fmla="*/ 191 w 365"/>
                <a:gd name="T9" fmla="*/ 183 h 287"/>
                <a:gd name="T10" fmla="*/ 341 w 365"/>
                <a:gd name="T11" fmla="*/ 315 h 287"/>
                <a:gd name="T12" fmla="*/ 305 w 365"/>
                <a:gd name="T13" fmla="*/ 192 h 287"/>
                <a:gd name="T14" fmla="*/ 365 w 365"/>
                <a:gd name="T15" fmla="*/ 146 h 287"/>
                <a:gd name="T16" fmla="*/ 359 w 365"/>
                <a:gd name="T17" fmla="*/ 140 h 287"/>
                <a:gd name="T18" fmla="*/ 335 w 365"/>
                <a:gd name="T19" fmla="*/ 128 h 287"/>
                <a:gd name="T20" fmla="*/ 299 w 365"/>
                <a:gd name="T21" fmla="*/ 97 h 287"/>
                <a:gd name="T22" fmla="*/ 257 w 365"/>
                <a:gd name="T23" fmla="*/ 79 h 287"/>
                <a:gd name="T24" fmla="*/ 215 w 365"/>
                <a:gd name="T25" fmla="*/ 61 h 287"/>
                <a:gd name="T26" fmla="*/ 173 w 365"/>
                <a:gd name="T27" fmla="*/ 43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7 h 60"/>
                <a:gd name="T16" fmla="*/ 65 w 71"/>
                <a:gd name="T17" fmla="*/ 49 h 60"/>
                <a:gd name="T18" fmla="*/ 71 w 71"/>
                <a:gd name="T19" fmla="*/ 61 h 60"/>
                <a:gd name="T20" fmla="*/ 71 w 71"/>
                <a:gd name="T21" fmla="*/ 67 h 60"/>
                <a:gd name="T22" fmla="*/ 59 w 71"/>
                <a:gd name="T23" fmla="*/ 61 h 60"/>
                <a:gd name="T24" fmla="*/ 47 w 71"/>
                <a:gd name="T25" fmla="*/ 49 h 60"/>
                <a:gd name="T26" fmla="*/ 23 w 71"/>
                <a:gd name="T27" fmla="*/ 37 h 60"/>
                <a:gd name="T28" fmla="*/ 23 w 71"/>
                <a:gd name="T29" fmla="*/ 43 h 60"/>
                <a:gd name="T30" fmla="*/ 18 w 71"/>
                <a:gd name="T31" fmla="*/ 49 h 60"/>
                <a:gd name="T32" fmla="*/ 12 w 71"/>
                <a:gd name="T33" fmla="*/ 55 h 60"/>
                <a:gd name="T34" fmla="*/ 6 w 71"/>
                <a:gd name="T35" fmla="*/ 55 h 60"/>
                <a:gd name="T36" fmla="*/ 6 w 71"/>
                <a:gd name="T37" fmla="*/ 55 h 60"/>
                <a:gd name="T38" fmla="*/ 6 w 71"/>
                <a:gd name="T39" fmla="*/ 43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1 h 162"/>
                <a:gd name="T10" fmla="*/ 96 w 161"/>
                <a:gd name="T11" fmla="*/ 67 h 162"/>
                <a:gd name="T12" fmla="*/ 102 w 161"/>
                <a:gd name="T13" fmla="*/ 79 h 162"/>
                <a:gd name="T14" fmla="*/ 108 w 161"/>
                <a:gd name="T15" fmla="*/ 91 h 162"/>
                <a:gd name="T16" fmla="*/ 120 w 161"/>
                <a:gd name="T17" fmla="*/ 103 h 162"/>
                <a:gd name="T18" fmla="*/ 143 w 161"/>
                <a:gd name="T19" fmla="*/ 121 h 162"/>
                <a:gd name="T20" fmla="*/ 155 w 161"/>
                <a:gd name="T21" fmla="*/ 152 h 162"/>
                <a:gd name="T22" fmla="*/ 161 w 161"/>
                <a:gd name="T23" fmla="*/ 170 h 162"/>
                <a:gd name="T24" fmla="*/ 161 w 161"/>
                <a:gd name="T25" fmla="*/ 176 h 162"/>
                <a:gd name="T26" fmla="*/ 96 w 161"/>
                <a:gd name="T27" fmla="*/ 109 h 162"/>
                <a:gd name="T28" fmla="*/ 30 w 161"/>
                <a:gd name="T29" fmla="*/ 61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7 h 60"/>
                <a:gd name="T4" fmla="*/ 41 w 59"/>
                <a:gd name="T5" fmla="*/ 43 h 60"/>
                <a:gd name="T6" fmla="*/ 47 w 59"/>
                <a:gd name="T7" fmla="*/ 49 h 60"/>
                <a:gd name="T8" fmla="*/ 53 w 59"/>
                <a:gd name="T9" fmla="*/ 61 h 60"/>
                <a:gd name="T10" fmla="*/ 53 w 59"/>
                <a:gd name="T11" fmla="*/ 67 h 60"/>
                <a:gd name="T12" fmla="*/ 47 w 59"/>
                <a:gd name="T13" fmla="*/ 61 h 60"/>
                <a:gd name="T14" fmla="*/ 35 w 59"/>
                <a:gd name="T15" fmla="*/ 55 h 60"/>
                <a:gd name="T16" fmla="*/ 23 w 59"/>
                <a:gd name="T17" fmla="*/ 43 h 60"/>
                <a:gd name="T18" fmla="*/ 17 w 59"/>
                <a:gd name="T19" fmla="*/ 37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3 h 204"/>
                <a:gd name="T2" fmla="*/ 245 w 245"/>
                <a:gd name="T3" fmla="*/ 49 h 204"/>
                <a:gd name="T4" fmla="*/ 209 w 245"/>
                <a:gd name="T5" fmla="*/ 91 h 204"/>
                <a:gd name="T6" fmla="*/ 143 w 245"/>
                <a:gd name="T7" fmla="*/ 146 h 204"/>
                <a:gd name="T8" fmla="*/ 167 w 245"/>
                <a:gd name="T9" fmla="*/ 170 h 204"/>
                <a:gd name="T10" fmla="*/ 179 w 245"/>
                <a:gd name="T11" fmla="*/ 225 h 204"/>
                <a:gd name="T12" fmla="*/ 77 w 245"/>
                <a:gd name="T13" fmla="*/ 146 h 204"/>
                <a:gd name="T14" fmla="*/ 47 w 245"/>
                <a:gd name="T15" fmla="*/ 91 h 204"/>
                <a:gd name="T16" fmla="*/ 89 w 245"/>
                <a:gd name="T17" fmla="*/ 73 h 204"/>
                <a:gd name="T18" fmla="*/ 59 w 245"/>
                <a:gd name="T19" fmla="*/ 43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3 h 204"/>
                <a:gd name="T50" fmla="*/ 233 w 245"/>
                <a:gd name="T51" fmla="*/ 43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187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2188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188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188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43DD7F7-8156-41D8-BB3E-A189CA4421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15.wdp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0163"/>
            <a:ext cx="8218487" cy="1274762"/>
          </a:xfrm>
          <a:solidFill>
            <a:srgbClr val="FFFFCC"/>
          </a:solidFill>
          <a:ln>
            <a:solidFill>
              <a:srgbClr val="66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sz="6000" b="1" dirty="0" smtClean="0">
                <a:solidFill>
                  <a:srgbClr val="0066FF"/>
                </a:solidFill>
              </a:rPr>
              <a:t>人首小学校のあゆみ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20675" y="1335088"/>
            <a:ext cx="87233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ja-JP" altLang="en-US" sz="3600" b="1" dirty="0">
                <a:solidFill>
                  <a:srgbClr val="FF99CC"/>
                </a:solidFill>
              </a:rPr>
              <a:t>人首小学校は、今年で１４２年目を迎えます</a:t>
            </a:r>
          </a:p>
        </p:txBody>
      </p:sp>
      <p:pic>
        <p:nvPicPr>
          <p:cNvPr id="10" name="図 1" descr="DSC_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52" y="3284984"/>
            <a:ext cx="456088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:\Users\ogu90301\Desktop\人首小校章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4" y="1869842"/>
            <a:ext cx="1188839" cy="119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237632" y="2620389"/>
            <a:ext cx="3779837" cy="3451153"/>
          </a:xfrm>
          <a:prstGeom prst="cloudCallout">
            <a:avLst>
              <a:gd name="adj1" fmla="val -47421"/>
              <a:gd name="adj2" fmla="val 62255"/>
            </a:avLst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kumimoji="1" lang="ja-JP" altLang="en-US" sz="2400" dirty="0">
              <a:solidFill>
                <a:srgbClr val="0A0B01"/>
              </a:solidFill>
              <a:ea typeface="HGPｺﾞｼｯｸE" pitchFamily="50" charset="-128"/>
            </a:endParaRP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008563" y="2636911"/>
            <a:ext cx="3739901" cy="3451151"/>
          </a:xfrm>
          <a:prstGeom prst="cloudCallout">
            <a:avLst>
              <a:gd name="adj1" fmla="val 46000"/>
              <a:gd name="adj2" fmla="val 62449"/>
            </a:avLst>
          </a:prstGeom>
          <a:solidFill>
            <a:srgbClr val="FFFF66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kumimoji="1" lang="ja-JP" altLang="en-US" sz="2400" dirty="0">
              <a:solidFill>
                <a:srgbClr val="0A0B01"/>
              </a:solidFill>
              <a:ea typeface="HGPｺﾞｼｯｸE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3" y="2935175"/>
            <a:ext cx="2834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1" lang="ja-JP" altLang="en-US" sz="2400" dirty="0">
                <a:solidFill>
                  <a:srgbClr val="0A0B01"/>
                </a:solidFill>
                <a:ea typeface="HGPｺﾞｼｯｸE" pitchFamily="50" charset="-128"/>
              </a:rPr>
              <a:t>お父さん・お母さん、おじいちゃん・おばあちゃん、さらにそのずっと前から、人首小学校は地域の子どもたちの学びを支えてきたん</a:t>
            </a:r>
            <a:r>
              <a:rPr kumimoji="1" lang="ja-JP" altLang="en-US" sz="2400" dirty="0" smtClean="0">
                <a:solidFill>
                  <a:srgbClr val="0A0B01"/>
                </a:solidFill>
                <a:ea typeface="HGPｺﾞｼｯｸE" pitchFamily="50" charset="-128"/>
              </a:rPr>
              <a:t>だ</a:t>
            </a:r>
            <a:endParaRPr kumimoji="1" lang="ja-JP" altLang="en-US" sz="2400" dirty="0">
              <a:solidFill>
                <a:srgbClr val="0A0B01"/>
              </a:solidFill>
              <a:ea typeface="HGPｺﾞｼｯｸE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98397" y="3140968"/>
            <a:ext cx="2784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A0B01"/>
                </a:solidFill>
                <a:ea typeface="HGPｺﾞｼｯｸE" pitchFamily="50" charset="-128"/>
              </a:rPr>
              <a:t>今のぼくたち・わたしたちは、昔の人たちや先輩たちの思いを受け継ぎ、一生懸命学んで後輩たちにつなげて</a:t>
            </a:r>
            <a:r>
              <a:rPr kumimoji="1" lang="ja-JP" altLang="en-US" sz="2400" dirty="0" smtClean="0">
                <a:solidFill>
                  <a:srgbClr val="0A0B01"/>
                </a:solidFill>
                <a:ea typeface="HGPｺﾞｼｯｸE" pitchFamily="50" charset="-128"/>
              </a:rPr>
              <a:t>いこう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3" grpId="0"/>
      <p:bldP spid="2058" grpId="0" animBg="1"/>
      <p:bldP spid="2059" grpId="0" animBg="1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/>
          <a:stretch>
            <a:fillRect/>
          </a:stretch>
        </p:blipFill>
        <p:spPr bwMode="auto">
          <a:xfrm>
            <a:off x="2235200" y="201078"/>
            <a:ext cx="4281016" cy="259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3" descr="F:\DCIM\105_FUJI\DSCF5264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11189" r="4259" b="6593"/>
          <a:stretch>
            <a:fillRect/>
          </a:stretch>
        </p:blipFill>
        <p:spPr bwMode="auto">
          <a:xfrm>
            <a:off x="404" y="3154008"/>
            <a:ext cx="5427912" cy="373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249863" y="388938"/>
            <a:ext cx="1054100" cy="6208712"/>
          </a:xfrm>
          <a:prstGeom prst="verticalScroll">
            <a:avLst>
              <a:gd name="adj" fmla="val 12500"/>
            </a:avLst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3" name="左矢印 2"/>
          <p:cNvSpPr/>
          <p:nvPr/>
        </p:nvSpPr>
        <p:spPr bwMode="auto">
          <a:xfrm>
            <a:off x="2321169" y="1499126"/>
            <a:ext cx="3168000" cy="1916744"/>
          </a:xfrm>
          <a:prstGeom prst="leftArrow">
            <a:avLst>
              <a:gd name="adj1" fmla="val 67891"/>
              <a:gd name="adj2" fmla="val 4186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eaVert" wrap="square" lIns="90000" tIns="46800" rIns="90000" bIns="4680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7137" y="3249158"/>
            <a:ext cx="2803119" cy="42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860" r="4854" b="3708"/>
          <a:stretch/>
        </p:blipFill>
        <p:spPr bwMode="auto">
          <a:xfrm>
            <a:off x="179512" y="893227"/>
            <a:ext cx="3024336" cy="411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224588" y="330200"/>
            <a:ext cx="104457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/>
            <a:r>
              <a:rPr lang="ja-JP" altLang="en-US" sz="2800" b="1" dirty="0">
                <a:solidFill>
                  <a:srgbClr val="66FF33"/>
                </a:solidFill>
              </a:rPr>
              <a:t>昭和四十八年　</a:t>
            </a:r>
            <a:r>
              <a:rPr lang="ja-JP" altLang="en-US" sz="2800" dirty="0">
                <a:solidFill>
                  <a:srgbClr val="FFFF00"/>
                </a:solidFill>
              </a:rPr>
              <a:t>旧校舎・講堂が解体され、</a:t>
            </a:r>
            <a:endParaRPr lang="en-US" altLang="ja-JP" sz="2800" dirty="0">
              <a:solidFill>
                <a:srgbClr val="FFFF00"/>
              </a:solidFill>
            </a:endParaRPr>
          </a:p>
          <a:p>
            <a:pPr algn="just"/>
            <a:r>
              <a:rPr lang="ja-JP" altLang="en-US" sz="2800" dirty="0">
                <a:solidFill>
                  <a:srgbClr val="FFFF00"/>
                </a:solidFill>
              </a:rPr>
              <a:t>　　　　　　　体育館落成（今の前の体育館）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7208838" y="330200"/>
            <a:ext cx="1044575" cy="652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lIns="90000" tIns="46800" rIns="90000" bIns="46800" anchor="ctr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ja-JP" altLang="en-US" sz="2800" b="1" dirty="0">
                <a:solidFill>
                  <a:srgbClr val="66FF33"/>
                </a:solidFill>
              </a:rPr>
              <a:t>昭和四十七年　</a:t>
            </a:r>
            <a:r>
              <a:rPr lang="ja-JP" altLang="en-US" sz="2800" dirty="0">
                <a:solidFill>
                  <a:srgbClr val="FFFF00"/>
                </a:solidFill>
              </a:rPr>
              <a:t>学区民、ＰＴＡ、財産区の　　　　　</a:t>
            </a:r>
            <a:endParaRPr lang="en-US" altLang="ja-JP" sz="2800" dirty="0">
              <a:solidFill>
                <a:srgbClr val="FFFF00"/>
              </a:solidFill>
            </a:endParaRPr>
          </a:p>
          <a:p>
            <a:pPr algn="just"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FFFF00"/>
                </a:solidFill>
              </a:rPr>
              <a:t>　　　　　　　　協力で全学級にテレビを配備</a:t>
            </a:r>
            <a:endParaRPr lang="ja-JP" altLang="en-US" sz="2800" spc="-150" dirty="0">
              <a:solidFill>
                <a:srgbClr val="FFFF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8101013" y="333375"/>
            <a:ext cx="1042987" cy="652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lIns="90000" tIns="46800" rIns="90000" bIns="46800" anchor="ctr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ja-JP" altLang="en-US" sz="2800" b="1" dirty="0">
                <a:solidFill>
                  <a:srgbClr val="66FF33"/>
                </a:solidFill>
              </a:rPr>
              <a:t>昭和四十六年　</a:t>
            </a:r>
            <a:r>
              <a:rPr lang="ja-JP" altLang="en-US" sz="2800" dirty="0">
                <a:solidFill>
                  <a:srgbClr val="FFFF00"/>
                </a:solidFill>
              </a:rPr>
              <a:t>中沢、学間沢両分校閉校　　　　</a:t>
            </a:r>
            <a:endParaRPr lang="en-US" altLang="ja-JP" sz="2800" dirty="0">
              <a:solidFill>
                <a:srgbClr val="FFFF00"/>
              </a:solidFill>
            </a:endParaRPr>
          </a:p>
          <a:p>
            <a:pPr algn="just"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FFFF00"/>
                </a:solidFill>
              </a:rPr>
              <a:t>　　　　本校に統合して</a:t>
            </a:r>
            <a:r>
              <a:rPr lang="ja-JP" altLang="en-US" sz="2800" dirty="0">
                <a:solidFill>
                  <a:srgbClr val="FF3399"/>
                </a:solidFill>
              </a:rPr>
              <a:t>スクールバス</a:t>
            </a:r>
            <a:r>
              <a:rPr lang="ja-JP" altLang="en-US" sz="2800" dirty="0">
                <a:solidFill>
                  <a:srgbClr val="FFFF00"/>
                </a:solidFill>
              </a:rPr>
              <a:t>で登校</a:t>
            </a:r>
            <a:endParaRPr lang="ja-JP" altLang="en-US" sz="2800" spc="-150" dirty="0">
              <a:solidFill>
                <a:srgbClr val="FFFF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470525" y="692150"/>
            <a:ext cx="612775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創立一〇〇周年記念式典・祝賀会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3644" b="4947"/>
          <a:stretch/>
        </p:blipFill>
        <p:spPr bwMode="auto">
          <a:xfrm>
            <a:off x="14647" y="4365104"/>
            <a:ext cx="5536403" cy="24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970338" y="3493294"/>
            <a:ext cx="1258887" cy="3168650"/>
          </a:xfrm>
          <a:prstGeom prst="rect">
            <a:avLst/>
          </a:prstGeom>
          <a:solidFill>
            <a:srgbClr val="FFFF66"/>
          </a:solidFill>
          <a:ln w="38100" algn="ctr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ja-JP" altLang="en-US" sz="2800" b="1" dirty="0">
                <a:solidFill>
                  <a:srgbClr val="000099"/>
                </a:solidFill>
              </a:rPr>
              <a:t>記念庭園造園</a:t>
            </a:r>
            <a:endParaRPr lang="en-US" altLang="ja-JP" sz="28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ja-JP" altLang="en-US" sz="2800" b="1" dirty="0">
                <a:solidFill>
                  <a:srgbClr val="000099"/>
                </a:solidFill>
              </a:rPr>
              <a:t>記念誌編集発行</a:t>
            </a:r>
            <a:endParaRPr lang="en-US" altLang="ja-JP" sz="2800" b="1" dirty="0">
              <a:solidFill>
                <a:srgbClr val="000099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4649" y="388938"/>
            <a:ext cx="2413138" cy="627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900" b="1" dirty="0">
                <a:solidFill>
                  <a:srgbClr val="66FF33"/>
                </a:solidFill>
              </a:rPr>
              <a:t>百年の伝統を</a:t>
            </a:r>
            <a:r>
              <a:rPr lang="ja-JP" altLang="en-US" sz="2900" b="1" dirty="0" smtClean="0">
                <a:solidFill>
                  <a:srgbClr val="66FF33"/>
                </a:solidFill>
              </a:rPr>
              <a:t>引き継ぎ、自然</a:t>
            </a:r>
            <a:r>
              <a:rPr lang="ja-JP" altLang="en-US" sz="2900" b="1" dirty="0">
                <a:solidFill>
                  <a:srgbClr val="66FF33"/>
                </a:solidFill>
              </a:rPr>
              <a:t>に恵まれた環境の中</a:t>
            </a:r>
            <a:r>
              <a:rPr lang="ja-JP" altLang="en-US" sz="2900" b="1" dirty="0" smtClean="0">
                <a:solidFill>
                  <a:srgbClr val="66FF33"/>
                </a:solidFill>
              </a:rPr>
              <a:t>で郷土</a:t>
            </a:r>
            <a:r>
              <a:rPr lang="ja-JP" altLang="en-US" sz="2900" b="1" dirty="0">
                <a:solidFill>
                  <a:srgbClr val="66FF33"/>
                </a:solidFill>
              </a:rPr>
              <a:t>とともに</a:t>
            </a:r>
            <a:r>
              <a:rPr lang="ja-JP" altLang="en-US" sz="2900" b="1" dirty="0" smtClean="0">
                <a:solidFill>
                  <a:srgbClr val="66FF33"/>
                </a:solidFill>
              </a:rPr>
              <a:t>生き、じょうぶ</a:t>
            </a:r>
            <a:r>
              <a:rPr lang="ja-JP" altLang="en-US" sz="2900" b="1" dirty="0">
                <a:solidFill>
                  <a:srgbClr val="66FF33"/>
                </a:solidFill>
              </a:rPr>
              <a:t>な体と明るく豊かな心で</a:t>
            </a:r>
            <a:r>
              <a:rPr lang="ja-JP" altLang="en-US" sz="2900" b="1" dirty="0" smtClean="0">
                <a:solidFill>
                  <a:srgbClr val="66FF33"/>
                </a:solidFill>
              </a:rPr>
              <a:t>、よく</a:t>
            </a:r>
            <a:r>
              <a:rPr lang="ja-JP" altLang="en-US" sz="2900" b="1" dirty="0">
                <a:solidFill>
                  <a:srgbClr val="66FF33"/>
                </a:solidFill>
              </a:rPr>
              <a:t>考え、進んでやり遂げていく力</a:t>
            </a:r>
            <a:r>
              <a:rPr lang="ja-JP" altLang="en-US" sz="2900" b="1" dirty="0" smtClean="0">
                <a:solidFill>
                  <a:srgbClr val="66FF33"/>
                </a:solidFill>
              </a:rPr>
              <a:t>を自ら</a:t>
            </a:r>
            <a:r>
              <a:rPr lang="ja-JP" altLang="en-US" sz="2900" b="1" dirty="0">
                <a:solidFill>
                  <a:srgbClr val="66FF33"/>
                </a:solidFill>
              </a:rPr>
              <a:t>身に</a:t>
            </a:r>
            <a:r>
              <a:rPr lang="ja-JP" altLang="en-US" sz="2900" b="1" dirty="0" smtClean="0">
                <a:solidFill>
                  <a:srgbClr val="66FF33"/>
                </a:solidFill>
              </a:rPr>
              <a:t>付けてきた人首の子どもたち</a:t>
            </a:r>
            <a:endParaRPr lang="ja-JP" altLang="en-US" sz="2900" b="1" dirty="0">
              <a:solidFill>
                <a:srgbClr val="66FF33"/>
              </a:solidFill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2494497" y="1936723"/>
            <a:ext cx="3007507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b" anchorCtr="1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kumimoji="1" lang="ja-JP" altLang="en-US" sz="3200" b="1" dirty="0"/>
              <a:t>１０１年目からの</a:t>
            </a:r>
          </a:p>
          <a:p>
            <a:pPr marL="342900" indent="-342900">
              <a:buFont typeface="Wingdings" pitchFamily="2" charset="2"/>
              <a:buNone/>
            </a:pPr>
            <a:r>
              <a:rPr kumimoji="1" lang="ja-JP" altLang="en-US" sz="3200" b="1" dirty="0" smtClean="0"/>
              <a:t> 新た</a:t>
            </a:r>
            <a:r>
              <a:rPr kumimoji="1" lang="ja-JP" altLang="en-US" sz="3200" b="1" dirty="0"/>
              <a:t>なスタート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81" y="830658"/>
            <a:ext cx="4160863" cy="269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3621" y="2926914"/>
            <a:ext cx="2968144" cy="404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 animBg="1"/>
      <p:bldP spid="7" grpId="0"/>
      <p:bldP spid="6" grpId="0"/>
      <p:bldP spid="5" grpId="0"/>
      <p:bldP spid="8" grpId="1"/>
      <p:bldP spid="10" grpId="0" animBg="1"/>
      <p:bldP spid="17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7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19250" y="219075"/>
            <a:ext cx="5905500" cy="587375"/>
          </a:xfrm>
          <a:prstGeom prst="rect">
            <a:avLst/>
          </a:prstGeom>
          <a:noFill/>
          <a:ln w="38100" algn="ctr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b" anchorCtr="1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kumimoji="1" lang="ja-JP" altLang="en-US" sz="3200" b="1" dirty="0">
                <a:solidFill>
                  <a:srgbClr val="FF3399"/>
                </a:solidFill>
              </a:rPr>
              <a:t>先輩たちのさまざまな活躍の跡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8489950" y="303213"/>
            <a:ext cx="643423" cy="507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昭和</a:t>
            </a:r>
            <a:r>
              <a:rPr lang="ja-JP" alt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の後半から平成に</a:t>
            </a:r>
            <a:r>
              <a:rPr lang="ja-JP" altLang="en-U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かけて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1368" y="854211"/>
            <a:ext cx="614362" cy="18716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eaVert">
            <a:spAutoFit/>
          </a:bodyPr>
          <a:lstStyle/>
          <a:p>
            <a:pPr>
              <a:defRPr/>
            </a:pPr>
            <a:r>
              <a:rPr kumimoji="1" lang="ja-JP" altLang="en-US" sz="2800" b="1" dirty="0">
                <a:solidFill>
                  <a:srgbClr val="FF3399"/>
                </a:solidFill>
              </a:rPr>
              <a:t>学習面でも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470106" y="1051999"/>
            <a:ext cx="4859962" cy="5782855"/>
          </a:xfrm>
          <a:prstGeom prst="rect">
            <a:avLst/>
          </a:prstGeom>
          <a:solidFill>
            <a:srgbClr val="CCFFCC"/>
          </a:solidFill>
          <a:ln w="381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eaVert" wrap="square" lIns="90000" tIns="46800" rIns="90000" bIns="46800" anchor="ctr" anchorCtr="1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ja-JP" altLang="en-US" sz="2800" b="1" spc="-150" dirty="0" smtClean="0">
                <a:solidFill>
                  <a:schemeClr val="bg1"/>
                </a:solidFill>
              </a:rPr>
              <a:t>市、県の花いっぱいコンクール（花壇）で数多く受賞</a:t>
            </a:r>
            <a:endParaRPr lang="en-US" altLang="ja-JP" sz="2800" b="1" spc="-150" dirty="0" smtClean="0">
              <a:solidFill>
                <a:schemeClr val="bg1"/>
              </a:solidFill>
            </a:endParaRPr>
          </a:p>
          <a:p>
            <a:pPr marL="457200" indent="-457200" algn="just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ja-JP" altLang="en-US" sz="2800" b="1" spc="-150" dirty="0">
                <a:solidFill>
                  <a:schemeClr val="bg1"/>
                </a:solidFill>
              </a:rPr>
              <a:t>交通</a:t>
            </a:r>
            <a:r>
              <a:rPr lang="ja-JP" altLang="en-US" sz="2800" b="1" spc="-150" dirty="0" smtClean="0">
                <a:solidFill>
                  <a:schemeClr val="bg1"/>
                </a:solidFill>
              </a:rPr>
              <a:t>安全優良校</a:t>
            </a:r>
            <a:endParaRPr lang="en-US" altLang="ja-JP" sz="2800" b="1" spc="-150" dirty="0" smtClean="0">
              <a:solidFill>
                <a:schemeClr val="bg1"/>
              </a:solidFill>
            </a:endParaRPr>
          </a:p>
          <a:p>
            <a:pPr marL="457200" indent="-457200" algn="just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ja-JP" altLang="en-US" sz="2800" b="1" spc="-150" dirty="0" smtClean="0">
                <a:solidFill>
                  <a:schemeClr val="bg1"/>
                </a:solidFill>
              </a:rPr>
              <a:t>日本標準より作文・詩の学校賞受賞</a:t>
            </a:r>
            <a:endParaRPr lang="en-US" altLang="ja-JP" sz="2800" b="1" spc="-150" dirty="0" smtClean="0">
              <a:solidFill>
                <a:schemeClr val="bg1"/>
              </a:solidFill>
            </a:endParaRPr>
          </a:p>
          <a:p>
            <a:pPr marL="457200" indent="-457200" algn="just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ja-JP" altLang="en-US" sz="2800" b="1" spc="-150" dirty="0" smtClean="0">
                <a:solidFill>
                  <a:schemeClr val="bg1"/>
                </a:solidFill>
              </a:rPr>
              <a:t>ＩＢＣ子供音楽コンクール合唱の部</a:t>
            </a:r>
            <a:endParaRPr lang="en-US" altLang="ja-JP" sz="2800" b="1" spc="-150" dirty="0" smtClean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defRPr/>
            </a:pPr>
            <a:r>
              <a:rPr lang="ja-JP" altLang="en-US" sz="2800" b="1" spc="-150" dirty="0" smtClean="0">
                <a:solidFill>
                  <a:schemeClr val="bg1"/>
                </a:solidFill>
              </a:rPr>
              <a:t>　　県大会優良賞</a:t>
            </a:r>
            <a:endParaRPr lang="en-US" altLang="ja-JP" sz="2800" b="1" spc="-150" dirty="0" smtClean="0">
              <a:solidFill>
                <a:schemeClr val="bg1"/>
              </a:solidFill>
            </a:endParaRPr>
          </a:p>
          <a:p>
            <a:pPr marL="457200" indent="-457200" algn="just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ja-JP" altLang="en-US" sz="2800" b="1" spc="-150" dirty="0" smtClean="0">
                <a:solidFill>
                  <a:schemeClr val="bg1"/>
                </a:solidFill>
              </a:rPr>
              <a:t>自然愛護少年団結成</a:t>
            </a:r>
            <a:endParaRPr lang="en-US" altLang="ja-JP" sz="2800" b="1" spc="-150" dirty="0">
              <a:solidFill>
                <a:schemeClr val="bg1"/>
              </a:solidFill>
            </a:endParaRPr>
          </a:p>
          <a:p>
            <a:pPr marL="457200" indent="-457200" algn="just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ja-JP" altLang="en-US" sz="2800" b="1" spc="-150" dirty="0">
                <a:solidFill>
                  <a:schemeClr val="bg1"/>
                </a:solidFill>
              </a:rPr>
              <a:t>よい歯の学校表彰　優良校</a:t>
            </a:r>
            <a:r>
              <a:rPr lang="ja-JP" altLang="en-US" sz="2800" b="1" spc="-150" dirty="0" smtClean="0">
                <a:solidFill>
                  <a:schemeClr val="bg1"/>
                </a:solidFill>
              </a:rPr>
              <a:t>　　　　　　　</a:t>
            </a:r>
            <a:endParaRPr lang="en-US" altLang="ja-JP" sz="2800" b="1" spc="-150" dirty="0" smtClean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4289" y="2549124"/>
            <a:ext cx="3438996" cy="49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79512" y="1075776"/>
            <a:ext cx="2302146" cy="5769085"/>
          </a:xfrm>
          <a:prstGeom prst="rect">
            <a:avLst/>
          </a:prstGeom>
          <a:solidFill>
            <a:srgbClr val="FFFF66"/>
          </a:solidFill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ja-JP" altLang="en-US" sz="3200" b="1" dirty="0" smtClean="0">
                <a:solidFill>
                  <a:srgbClr val="000000"/>
                </a:solidFill>
              </a:rPr>
              <a:t>国語・算数・理科・図工・道徳・給食研究など研究指定校として学校公開研究会をたびたび行う</a:t>
            </a:r>
            <a:endParaRPr lang="ja-JP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69" y="1346897"/>
            <a:ext cx="4917645" cy="298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8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" r="27536" b="5353"/>
          <a:stretch/>
        </p:blipFill>
        <p:spPr bwMode="auto">
          <a:xfrm rot="16200000">
            <a:off x="1464143" y="-1363528"/>
            <a:ext cx="3061385" cy="594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23" y="1760089"/>
            <a:ext cx="2519116" cy="363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469526" y="1258756"/>
            <a:ext cx="1674474" cy="4824536"/>
          </a:xfrm>
          <a:prstGeom prst="rect">
            <a:avLst/>
          </a:prstGeom>
          <a:solidFill>
            <a:srgbClr val="CC99FF"/>
          </a:solidFill>
          <a:ln w="381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sz="3000" b="1" dirty="0" smtClean="0">
                <a:solidFill>
                  <a:srgbClr val="000000"/>
                </a:solidFill>
              </a:rPr>
              <a:t>昭和五十八年から</a:t>
            </a:r>
            <a:endParaRPr lang="en-US" altLang="ja-JP" sz="3000" b="1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ja-JP" altLang="en-US" sz="3000" b="1" dirty="0" smtClean="0">
                <a:solidFill>
                  <a:srgbClr val="000000"/>
                </a:solidFill>
              </a:rPr>
              <a:t>兄和田念仏剣舞の伝承開始</a:t>
            </a:r>
            <a:endParaRPr lang="ja-JP" altLang="en-US" sz="3000" b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3200" b="1" dirty="0">
                <a:solidFill>
                  <a:srgbClr val="000000"/>
                </a:solidFill>
              </a:rPr>
              <a:t>　　　　　　　</a:t>
            </a:r>
            <a:r>
              <a:rPr lang="ja-JP" altLang="en-US" sz="2800" b="1" dirty="0" smtClean="0">
                <a:solidFill>
                  <a:srgbClr val="000000"/>
                </a:solidFill>
              </a:rPr>
              <a:t>今年で三十三年目</a:t>
            </a:r>
            <a:endParaRPr lang="ja-JP" alt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6297809" y="1254045"/>
            <a:ext cx="1151254" cy="5449819"/>
          </a:xfrm>
          <a:prstGeom prst="rect">
            <a:avLst/>
          </a:prstGeom>
          <a:solidFill>
            <a:srgbClr val="CCFFCC"/>
          </a:solidFill>
          <a:ln w="38100" algn="ctr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spc="-300" dirty="0" smtClean="0">
                <a:solidFill>
                  <a:srgbClr val="FF0066"/>
                </a:solidFill>
              </a:rPr>
              <a:t>昭和六十三年から</a:t>
            </a:r>
            <a:r>
              <a:rPr lang="ja-JP" altLang="en-US" sz="3000" b="1" spc="-3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親子文集「ひとかべ」</a:t>
            </a:r>
            <a:endParaRPr lang="ja-JP" altLang="en-US" sz="3200" b="1" dirty="0">
              <a:solidFill>
                <a:srgbClr val="FF0066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800" b="1" dirty="0" smtClean="0">
                <a:solidFill>
                  <a:srgbClr val="FF0066"/>
                </a:solidFill>
              </a:rPr>
              <a:t>今年</a:t>
            </a:r>
            <a:r>
              <a:rPr lang="ja-JP" altLang="en-US" sz="2800" b="1" dirty="0">
                <a:solidFill>
                  <a:srgbClr val="FF0066"/>
                </a:solidFill>
              </a:rPr>
              <a:t>で</a:t>
            </a:r>
            <a:r>
              <a:rPr lang="ja-JP" altLang="en-US" sz="2800" b="1" dirty="0" smtClean="0">
                <a:solidFill>
                  <a:srgbClr val="FF0066"/>
                </a:solidFill>
              </a:rPr>
              <a:t>二十八年目</a:t>
            </a:r>
            <a:endParaRPr lang="ja-JP" alt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992924" y="1276989"/>
            <a:ext cx="1243587" cy="5449819"/>
          </a:xfrm>
          <a:prstGeom prst="rect">
            <a:avLst/>
          </a:prstGeom>
          <a:solidFill>
            <a:srgbClr val="FFCC99"/>
          </a:solidFill>
          <a:ln w="3810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平成四年　</a:t>
            </a:r>
            <a:r>
              <a:rPr lang="ja-JP" altLang="en-US" sz="3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マーチングバンド編成</a:t>
            </a:r>
            <a:r>
              <a:rPr lang="ja-JP" altLang="en-US" sz="3200" b="1" dirty="0">
                <a:solidFill>
                  <a:srgbClr val="009900"/>
                </a:solidFill>
              </a:rPr>
              <a:t>　　</a:t>
            </a:r>
          </a:p>
          <a:p>
            <a:pPr>
              <a:spcBef>
                <a:spcPts val="600"/>
              </a:spcBef>
            </a:pPr>
            <a:r>
              <a:rPr lang="ja-JP" altLang="en-US" sz="3200" b="1" dirty="0">
                <a:solidFill>
                  <a:srgbClr val="009900"/>
                </a:solidFill>
              </a:rPr>
              <a:t>　　　　　　</a:t>
            </a:r>
            <a:r>
              <a:rPr lang="ja-JP" altLang="en-US" sz="2800" b="1" dirty="0" smtClean="0">
                <a:solidFill>
                  <a:srgbClr val="009900"/>
                </a:solidFill>
              </a:rPr>
              <a:t>平成二十四年三月終了</a:t>
            </a:r>
            <a:endParaRPr lang="ja-JP" altLang="en-US" sz="2800" b="1" dirty="0">
              <a:solidFill>
                <a:srgbClr val="0099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271023" y="260648"/>
            <a:ext cx="5613400" cy="617538"/>
          </a:xfrm>
          <a:prstGeom prst="rect">
            <a:avLst/>
          </a:prstGeom>
          <a:noFill/>
          <a:ln w="38100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 anchorCtr="1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kumimoji="1" lang="ja-JP" altLang="en-US" sz="3200" b="1" dirty="0"/>
              <a:t>長く続けて取り組んでいるもの</a:t>
            </a:r>
          </a:p>
        </p:txBody>
      </p:sp>
      <p:sp>
        <p:nvSpPr>
          <p:cNvPr id="5" name="Line 17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43" b="6551"/>
          <a:stretch/>
        </p:blipFill>
        <p:spPr bwMode="auto">
          <a:xfrm rot="16200000">
            <a:off x="1812327" y="1531033"/>
            <a:ext cx="3536347" cy="710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24" y="414490"/>
            <a:ext cx="3787305" cy="276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2770"/>
            <a:ext cx="3931225" cy="247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0" y="172060"/>
            <a:ext cx="2228472" cy="64435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そして、これからも、</a:t>
            </a: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ja-JP" altLang="en-US" sz="3200" b="1" dirty="0" smtClean="0"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　読書・あいさつ・縦割り班活動・マ　　　　　ラソンや縄跳びなど続けていこう</a:t>
            </a:r>
            <a:endParaRPr lang="ja-JP" altLang="en-US" sz="3200" b="1" dirty="0">
              <a:solidFill>
                <a:srgbClr val="FFFF6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012295" y="1349835"/>
            <a:ext cx="3136413" cy="55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ja-JP" altLang="en-US" sz="3200" b="1" dirty="0" smtClean="0">
                <a:solidFill>
                  <a:srgbClr val="CCEC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さらには</a:t>
            </a:r>
            <a:r>
              <a:rPr lang="ja-JP" altLang="en-US" sz="3200" b="1" dirty="0">
                <a:solidFill>
                  <a:srgbClr val="CCEC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、地域の皆さんのお世話を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いただきながら</a:t>
            </a:r>
            <a:r>
              <a:rPr lang="ja-JP" altLang="en-US" sz="3200" b="1" dirty="0" smtClean="0">
                <a:solidFill>
                  <a:srgbClr val="66FF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神社公園清掃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、</a:t>
            </a:r>
            <a:r>
              <a:rPr lang="ja-JP" altLang="en-US" sz="3200" b="1" dirty="0" smtClean="0">
                <a:solidFill>
                  <a:srgbClr val="66FF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鳴瀬川の環境学習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、</a:t>
            </a:r>
            <a:r>
              <a:rPr lang="ja-JP" altLang="en-US" sz="3200" b="1" dirty="0" smtClean="0">
                <a:solidFill>
                  <a:srgbClr val="66FF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稲作体験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など</a:t>
            </a:r>
          </a:p>
        </p:txBody>
      </p:sp>
    </p:spTree>
    <p:extLst>
      <p:ext uri="{BB962C8B-B14F-4D97-AF65-F5344CB8AC3E}">
        <p14:creationId xmlns:p14="http://schemas.microsoft.com/office/powerpoint/2010/main" val="16308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 animBg="1"/>
      <p:bldP spid="5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DCIM\105_FUJI\DSCF5267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b="6857"/>
          <a:stretch/>
        </p:blipFill>
        <p:spPr bwMode="auto">
          <a:xfrm>
            <a:off x="0" y="677833"/>
            <a:ext cx="7170210" cy="60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7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8065301" y="274638"/>
            <a:ext cx="643423" cy="6583362"/>
          </a:xfrm>
          <a:prstGeom prst="rect">
            <a:avLst/>
          </a:prstGeom>
          <a:solidFill>
            <a:srgbClr val="CCFFCC"/>
          </a:solidFill>
          <a:ln w="381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000" b="1" dirty="0" smtClean="0">
                <a:solidFill>
                  <a:schemeClr val="bg1"/>
                </a:solidFill>
              </a:rPr>
              <a:t>平成七年</a:t>
            </a:r>
            <a:r>
              <a:rPr lang="ja-JP" altLang="en-US" sz="3000" b="1" dirty="0">
                <a:solidFill>
                  <a:schemeClr val="bg1"/>
                </a:solidFill>
              </a:rPr>
              <a:t>　</a:t>
            </a:r>
            <a:r>
              <a:rPr lang="ja-JP" altLang="en-US" sz="3000" b="1" dirty="0" smtClean="0">
                <a:solidFill>
                  <a:schemeClr val="bg1"/>
                </a:solidFill>
              </a:rPr>
              <a:t>今の校舎と体育館ができる</a:t>
            </a:r>
            <a:endParaRPr lang="ja-JP" altLang="en-US" sz="3000" b="1" dirty="0">
              <a:solidFill>
                <a:schemeClr val="bg1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7379591" y="1050992"/>
            <a:ext cx="643423" cy="4982964"/>
          </a:xfrm>
          <a:prstGeom prst="rect">
            <a:avLst/>
          </a:prstGeom>
          <a:noFill/>
          <a:ln w="38100" algn="ctr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000" b="1" dirty="0" smtClean="0">
                <a:ln>
                  <a:solidFill>
                    <a:srgbClr val="FF3399"/>
                  </a:solidFill>
                </a:ln>
              </a:rPr>
              <a:t>校庭やプールも新しくなる</a:t>
            </a:r>
            <a:endParaRPr lang="ja-JP" altLang="en-US" sz="3000" b="1" dirty="0">
              <a:ln>
                <a:solidFill>
                  <a:srgbClr val="FF3399"/>
                </a:solidFill>
              </a:ln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03840" y="1050992"/>
            <a:ext cx="1105088" cy="5783163"/>
          </a:xfrm>
          <a:prstGeom prst="rect">
            <a:avLst/>
          </a:prstGeom>
          <a:noFill/>
          <a:ln w="38100" algn="ctr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vert="eaVert" wrap="square" lIns="90000" tIns="46800" rIns="90000" bIns="46800" anchor="b" anchorCtr="1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ja-JP" altLang="en-US" sz="3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一〇〇周年記念庭園を移動させ、前庭を芝生にして遊具を設置</a:t>
            </a:r>
            <a:endParaRPr lang="en-US" altLang="ja-JP" sz="3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505648" y="266569"/>
            <a:ext cx="643423" cy="5322671"/>
          </a:xfrm>
          <a:prstGeom prst="rect">
            <a:avLst/>
          </a:prstGeom>
          <a:solidFill>
            <a:srgbClr val="CCFFCC"/>
          </a:solidFill>
          <a:ln w="381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000" b="1" dirty="0" smtClean="0">
                <a:solidFill>
                  <a:schemeClr val="bg1"/>
                </a:solidFill>
              </a:rPr>
              <a:t>平成八年</a:t>
            </a:r>
            <a:r>
              <a:rPr lang="ja-JP" altLang="en-US" sz="3000" b="1" dirty="0">
                <a:solidFill>
                  <a:schemeClr val="bg1"/>
                </a:solidFill>
              </a:rPr>
              <a:t>　</a:t>
            </a:r>
            <a:r>
              <a:rPr lang="ja-JP" altLang="en-US" sz="3000" b="1" dirty="0" smtClean="0">
                <a:solidFill>
                  <a:schemeClr val="bg1"/>
                </a:solidFill>
              </a:rPr>
              <a:t>落成式・祝賀会挙行</a:t>
            </a:r>
            <a:endParaRPr lang="ja-JP" altLang="en-US" sz="3000" b="1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" y="3241861"/>
            <a:ext cx="5394956" cy="352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853656" y="530679"/>
            <a:ext cx="1459031" cy="6288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vert="eaVert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平成十八年、五市町村</a:t>
            </a:r>
            <a:r>
              <a:rPr lang="ja-JP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合併により</a:t>
            </a:r>
          </a:p>
          <a:p>
            <a:pPr>
              <a:spcBef>
                <a:spcPts val="1800"/>
              </a:spcBef>
              <a:defRPr/>
            </a:pPr>
            <a:r>
              <a:rPr lang="ja-JP" altLang="en-US" sz="3200" dirty="0"/>
              <a:t>　　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奥州市立人首小学校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となる</a:t>
            </a:r>
          </a:p>
        </p:txBody>
      </p:sp>
      <p:sp>
        <p:nvSpPr>
          <p:cNvPr id="10" name="小波 9"/>
          <p:cNvSpPr/>
          <p:nvPr/>
        </p:nvSpPr>
        <p:spPr bwMode="auto">
          <a:xfrm rot="16200000">
            <a:off x="298909" y="3003570"/>
            <a:ext cx="5832000" cy="886217"/>
          </a:xfrm>
          <a:prstGeom prst="doubleWave">
            <a:avLst>
              <a:gd name="adj1" fmla="val 5781"/>
              <a:gd name="adj2" fmla="val 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893197" y="530524"/>
            <a:ext cx="643423" cy="578747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sz="3000" b="1" dirty="0" smtClean="0">
                <a:ln>
                  <a:solidFill>
                    <a:schemeClr val="bg1"/>
                  </a:solidFill>
                </a:ln>
                <a:solidFill>
                  <a:srgbClr val="FFFF66"/>
                </a:solidFill>
                <a:latin typeface="HG創英ﾌﾟﾚｾﾞﾝｽEB" pitchFamily="17" charset="-128"/>
                <a:ea typeface="HG創英ﾌﾟﾚｾﾞﾝｽEB" pitchFamily="17" charset="-128"/>
              </a:rPr>
              <a:t>平成二十三年</a:t>
            </a:r>
            <a:r>
              <a:rPr lang="ja-JP" altLang="en-US" sz="3000" b="1" dirty="0">
                <a:ln>
                  <a:solidFill>
                    <a:schemeClr val="bg1"/>
                  </a:solidFill>
                </a:ln>
                <a:solidFill>
                  <a:srgbClr val="FFFF66"/>
                </a:solidFill>
                <a:latin typeface="HG創英ﾌﾟﾚｾﾞﾝｽEB" pitchFamily="17" charset="-128"/>
                <a:ea typeface="HG創英ﾌﾟﾚｾﾞﾝｽEB" pitchFamily="17" charset="-128"/>
              </a:rPr>
              <a:t>　東日本</a:t>
            </a:r>
            <a:r>
              <a:rPr lang="ja-JP" altLang="en-US" sz="3000" b="1" dirty="0" smtClean="0">
                <a:ln>
                  <a:solidFill>
                    <a:schemeClr val="bg1"/>
                  </a:solidFill>
                </a:ln>
                <a:solidFill>
                  <a:srgbClr val="FFFF66"/>
                </a:solidFill>
                <a:latin typeface="HG創英ﾌﾟﾚｾﾞﾝｽEB" pitchFamily="17" charset="-128"/>
                <a:ea typeface="HG創英ﾌﾟﾚｾﾞﾝｽEB" pitchFamily="17" charset="-128"/>
              </a:rPr>
              <a:t>大震災発生</a:t>
            </a:r>
            <a:endParaRPr lang="en-US" altLang="ja-JP" sz="3000" b="1" dirty="0">
              <a:ln>
                <a:solidFill>
                  <a:schemeClr val="bg1"/>
                </a:solidFill>
              </a:ln>
              <a:solidFill>
                <a:srgbClr val="FFFF66"/>
              </a:solidFill>
              <a:latin typeface="HG創英ﾌﾟﾚｾﾞﾝｽEB" pitchFamily="17" charset="-128"/>
              <a:ea typeface="HG創英ﾌﾟﾚｾﾞﾝｽEB" pitchFamily="17" charset="-128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083784" y="415055"/>
            <a:ext cx="674200" cy="628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 b="1" dirty="0">
                <a:ln>
                  <a:solidFill>
                    <a:srgbClr val="FF0000"/>
                  </a:solidFill>
                </a:ln>
              </a:rPr>
              <a:t>その</a:t>
            </a:r>
            <a:r>
              <a:rPr lang="ja-JP" altLang="en-US" sz="3200" b="1" dirty="0" smtClean="0">
                <a:ln>
                  <a:solidFill>
                    <a:srgbClr val="FF0000"/>
                  </a:solidFill>
                </a:ln>
              </a:rPr>
              <a:t>年から二・三年複式学級となる</a:t>
            </a:r>
            <a:endParaRPr lang="ja-JP" altLang="en-US" sz="32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3674" y="437663"/>
            <a:ext cx="2139047" cy="6396492"/>
          </a:xfrm>
          <a:prstGeom prst="rect">
            <a:avLst/>
          </a:prstGeom>
          <a:noFill/>
          <a:ln w="38100">
            <a:solidFill>
              <a:srgbClr val="66FF66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CC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平成二十四年　スクールボランティア設立</a:t>
            </a:r>
            <a:endParaRPr kumimoji="1" lang="en-US" altLang="ja-JP" sz="2800" b="1" dirty="0" smtClean="0">
              <a:solidFill>
                <a:srgbClr val="FFCC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800"/>
              </a:spcBef>
            </a:pPr>
            <a:r>
              <a:rPr kumimoji="1" lang="ja-JP" altLang="en-US" sz="2800" b="1" dirty="0">
                <a:solidFill>
                  <a:srgbClr val="66CCFF"/>
                </a:solidFill>
              </a:rPr>
              <a:t>　</a:t>
            </a:r>
            <a:r>
              <a:rPr kumimoji="1" lang="ja-JP" altLang="en-US" sz="2800" b="1" dirty="0" smtClean="0">
                <a:ln w="900" cmpd="sng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/>
              </a:rPr>
              <a:t>地域の協力を得て、誇れる歴史・文化・自然を題材にした「地域を学ぶ」学習に取り組み、本校の特色ある教育活動となる</a:t>
            </a:r>
            <a:endParaRPr kumimoji="1" lang="ja-JP" altLang="en-US" sz="2800" b="1" dirty="0">
              <a:ln w="900" cmpd="sng">
                <a:solidFill>
                  <a:srgbClr val="0070C0"/>
                </a:solidFill>
                <a:prstDash val="solid"/>
              </a:ln>
              <a:solidFill>
                <a:srgbClr val="66FF66"/>
              </a:solidFill>
              <a:effectLst/>
            </a:endParaRPr>
          </a:p>
        </p:txBody>
      </p:sp>
      <p:pic>
        <p:nvPicPr>
          <p:cNvPr id="13" name="Picture 2" descr="IMG_29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0" t="22597" r="30669" b="54886"/>
          <a:stretch>
            <a:fillRect/>
          </a:stretch>
        </p:blipFill>
        <p:spPr bwMode="auto">
          <a:xfrm>
            <a:off x="2229661" y="1050991"/>
            <a:ext cx="1664042" cy="216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G:\IMG_0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1" t="21963" r="41213" b="37384"/>
          <a:stretch/>
        </p:blipFill>
        <p:spPr bwMode="auto">
          <a:xfrm>
            <a:off x="2229661" y="3500529"/>
            <a:ext cx="1665892" cy="2058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10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9" name="図 8"/>
          <p:cNvPicPr/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 r="2625" b="756"/>
          <a:stretch/>
        </p:blipFill>
        <p:spPr bwMode="auto">
          <a:xfrm rot="5400000">
            <a:off x="2911154" y="918315"/>
            <a:ext cx="3832163" cy="2958747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 descr="F:\DCIM\104_FUJI\DSCF421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94" b="14027"/>
          <a:stretch/>
        </p:blipFill>
        <p:spPr bwMode="auto">
          <a:xfrm>
            <a:off x="2727244" y="4313770"/>
            <a:ext cx="4337726" cy="2132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図 10" descr="F:\IMG_005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8879" r="18691" b="25234"/>
          <a:stretch/>
        </p:blipFill>
        <p:spPr bwMode="auto">
          <a:xfrm>
            <a:off x="-1" y="1124744"/>
            <a:ext cx="3347863" cy="2353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図 11" descr="F:\DCIM\104_FUJI\DSCF4084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" t="4361" r="2049" b="9679"/>
          <a:stretch/>
        </p:blipFill>
        <p:spPr bwMode="auto">
          <a:xfrm>
            <a:off x="20986" y="3478756"/>
            <a:ext cx="3326876" cy="205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57031" y="316917"/>
            <a:ext cx="3954929" cy="6371367"/>
          </a:xfrm>
          <a:prstGeom prst="rect">
            <a:avLst/>
          </a:prstGeom>
          <a:noFill/>
          <a:ln w="38100">
            <a:solidFill>
              <a:srgbClr val="00FFCC"/>
            </a:solidFill>
          </a:ln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そして　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一四二年目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迎えた今年度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完全複式学級になったが、次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一五〇年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一六〇年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歴史を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創っていくのは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、三十五名</a:t>
            </a:r>
            <a:r>
              <a:rPr lang="ja-JP" altLang="en-US" sz="3200" b="1" dirty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皆さん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一人一人であり、日々の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がんばりに</a:t>
            </a:r>
            <a:r>
              <a:rPr lang="ja-JP" altLang="en-US" sz="3200" b="1" dirty="0" smtClean="0"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期待する</a:t>
            </a:r>
            <a:endParaRPr kumimoji="1" lang="ja-JP" altLang="en-US" sz="3200" dirty="0">
              <a:solidFill>
                <a:srgbClr val="FFFF66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292080" y="158538"/>
            <a:ext cx="1477049" cy="628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ja-JP" altLang="en-US" sz="30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平成二十六年　ＰＴＡ資源回収が全国アルミ缶リサイクル協会優秀賞受賞</a:t>
            </a:r>
            <a:endParaRPr lang="ja-JP" altLang="en-US" sz="3000" b="1" dirty="0">
              <a:solidFill>
                <a:srgbClr val="00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6884750" y="157163"/>
            <a:ext cx="2259250" cy="66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 anchor="b" anchorCtr="1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ja-JP" altLang="en-US" sz="3000" b="1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平成二十五年度から始めた新聞作り</a:t>
            </a:r>
            <a:endParaRPr lang="en-US" altLang="ja-JP" sz="3000" b="1" dirty="0" smtClean="0">
              <a:ln>
                <a:solidFill>
                  <a:schemeClr val="tx1"/>
                </a:solidFill>
              </a:ln>
              <a:solidFill>
                <a:srgbClr val="FF66F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ja-JP" altLang="en-US" sz="30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　</a:t>
            </a:r>
            <a:r>
              <a:rPr lang="ja-JP" altLang="en-US" sz="3000" b="1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その後コンクールで毎年、学級新聞・個人新聞・はがき新聞の部で多数入賞する</a:t>
            </a:r>
            <a:endParaRPr lang="ja-JP" altLang="en-US" sz="3000" b="1" dirty="0">
              <a:ln>
                <a:solidFill>
                  <a:schemeClr val="tx1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 flipH="1">
            <a:off x="4315323" y="2552488"/>
            <a:ext cx="1069975" cy="15001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/>
        </p:spPr>
        <p:txBody>
          <a:bodyPr vert="eaVert" lIns="90000" tIns="46800" rIns="90000" bIns="46800" anchor="ctr"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23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6000"/>
          <a:stretch>
            <a:fillRect/>
          </a:stretch>
        </p:blipFill>
        <p:spPr bwMode="auto">
          <a:xfrm>
            <a:off x="0" y="0"/>
            <a:ext cx="697865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t="3642"/>
          <a:stretch>
            <a:fillRect/>
          </a:stretch>
        </p:blipFill>
        <p:spPr bwMode="auto">
          <a:xfrm>
            <a:off x="4137025" y="3357563"/>
            <a:ext cx="5006975" cy="352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テキスト ボックス 3"/>
          <p:cNvSpPr txBox="1">
            <a:spLocks noChangeArrowheads="1"/>
          </p:cNvSpPr>
          <p:nvPr/>
        </p:nvSpPr>
        <p:spPr bwMode="auto">
          <a:xfrm>
            <a:off x="7851775" y="260350"/>
            <a:ext cx="1292225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ja-JP" altLang="en-US" sz="3600" dirty="0">
                <a:solidFill>
                  <a:srgbClr val="FFFF00"/>
                </a:solidFill>
              </a:rPr>
              <a:t>明治五年の</a:t>
            </a:r>
            <a:r>
              <a:rPr kumimoji="1" lang="ja-JP" altLang="en-US" sz="3600" dirty="0">
                <a:solidFill>
                  <a:srgbClr val="FF3399"/>
                </a:solidFill>
              </a:rPr>
              <a:t>学制発布</a:t>
            </a:r>
            <a:r>
              <a:rPr kumimoji="1" lang="ja-JP" altLang="en-US" sz="3600" dirty="0">
                <a:solidFill>
                  <a:srgbClr val="FFFF00"/>
                </a:solidFill>
              </a:rPr>
              <a:t>（日本の学校のしくみが定められる）前は</a:t>
            </a:r>
          </a:p>
        </p:txBody>
      </p:sp>
      <p:sp>
        <p:nvSpPr>
          <p:cNvPr id="4101" name="テキスト ボックス 4"/>
          <p:cNvSpPr txBox="1">
            <a:spLocks noChangeArrowheads="1"/>
          </p:cNvSpPr>
          <p:nvPr/>
        </p:nvSpPr>
        <p:spPr bwMode="auto">
          <a:xfrm>
            <a:off x="1911350" y="260350"/>
            <a:ext cx="5786438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kumimoji="1" lang="ja-JP" altLang="en-US" sz="3600" dirty="0">
                <a:solidFill>
                  <a:srgbClr val="FFFF00"/>
                </a:solidFill>
              </a:rPr>
              <a:t>後に人首小の先生となる</a:t>
            </a:r>
            <a:endParaRPr kumimoji="1" lang="en-US" altLang="ja-JP" sz="36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ja-JP" altLang="en-US" sz="3600" dirty="0">
                <a:solidFill>
                  <a:srgbClr val="FF3399"/>
                </a:solidFill>
              </a:rPr>
              <a:t>懸田理安</a:t>
            </a:r>
            <a:r>
              <a:rPr kumimoji="1" lang="ja-JP" altLang="en-US" sz="3600" dirty="0">
                <a:solidFill>
                  <a:srgbClr val="FFFF00"/>
                </a:solidFill>
              </a:rPr>
              <a:t>先生はじめ</a:t>
            </a:r>
            <a:endParaRPr kumimoji="1" lang="en-US" altLang="ja-JP" sz="36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ja-JP" altLang="en-US" sz="3600" dirty="0">
                <a:solidFill>
                  <a:srgbClr val="FF3399"/>
                </a:solidFill>
              </a:rPr>
              <a:t>成田慶蔵</a:t>
            </a:r>
            <a:r>
              <a:rPr kumimoji="1" lang="ja-JP" altLang="en-US" sz="3600" dirty="0">
                <a:solidFill>
                  <a:srgbClr val="FFFF00"/>
                </a:solidFill>
              </a:rPr>
              <a:t>先生</a:t>
            </a:r>
            <a:endParaRPr kumimoji="1" lang="en-US" altLang="ja-JP" sz="36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ja-JP" altLang="en-US" sz="3600" dirty="0">
                <a:solidFill>
                  <a:srgbClr val="FF3399"/>
                </a:solidFill>
              </a:rPr>
              <a:t>新田淡斎</a:t>
            </a:r>
            <a:r>
              <a:rPr kumimoji="1" lang="ja-JP" altLang="en-US" sz="3600" dirty="0">
                <a:solidFill>
                  <a:srgbClr val="FFFF00"/>
                </a:solidFill>
              </a:rPr>
              <a:t>先生</a:t>
            </a:r>
            <a:endParaRPr kumimoji="1" lang="en-US" altLang="ja-JP" sz="36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ja-JP" altLang="en-US" sz="3600" dirty="0">
                <a:solidFill>
                  <a:srgbClr val="FF3399"/>
                </a:solidFill>
              </a:rPr>
              <a:t>佐伯龍蔵</a:t>
            </a:r>
            <a:r>
              <a:rPr kumimoji="1" lang="ja-JP" altLang="en-US" sz="3600" dirty="0">
                <a:solidFill>
                  <a:srgbClr val="FFFF00"/>
                </a:solidFill>
              </a:rPr>
              <a:t>先生</a:t>
            </a:r>
            <a:endParaRPr kumimoji="1" lang="en-US" altLang="ja-JP" sz="3600" dirty="0">
              <a:solidFill>
                <a:srgbClr val="FFFF00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kumimoji="1" lang="ja-JP" altLang="en-US" sz="3600" dirty="0">
                <a:solidFill>
                  <a:srgbClr val="FFFF00"/>
                </a:solidFill>
              </a:rPr>
              <a:t>といった方々が、手習い師匠として自宅で八、九才～十四、五才くらいまでの子どもたちに「読み・書き・算」などを教えていた</a:t>
            </a:r>
          </a:p>
        </p:txBody>
      </p:sp>
      <p:sp>
        <p:nvSpPr>
          <p:cNvPr id="4102" name="テキスト ボックス 5"/>
          <p:cNvSpPr txBox="1">
            <a:spLocks noChangeArrowheads="1"/>
          </p:cNvSpPr>
          <p:nvPr/>
        </p:nvSpPr>
        <p:spPr bwMode="auto">
          <a:xfrm>
            <a:off x="250825" y="476250"/>
            <a:ext cx="12922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ja-JP" altLang="en-US" sz="3600" dirty="0">
                <a:solidFill>
                  <a:srgbClr val="FFFF00"/>
                </a:solidFill>
              </a:rPr>
              <a:t>先生方の名前を付けて</a:t>
            </a:r>
            <a:endParaRPr kumimoji="1" lang="en-US" altLang="ja-JP" sz="3600" dirty="0">
              <a:solidFill>
                <a:srgbClr val="FFFF00"/>
              </a:solidFill>
            </a:endParaRPr>
          </a:p>
          <a:p>
            <a:r>
              <a:rPr kumimoji="1" lang="ja-JP" altLang="en-US" sz="3600" dirty="0">
                <a:solidFill>
                  <a:srgbClr val="FFFF00"/>
                </a:solidFill>
              </a:rPr>
              <a:t>「～先生の塾」と呼ばれていた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  <p:bldP spid="4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350838" y="1444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12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276600"/>
            <a:ext cx="45021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300038"/>
            <a:ext cx="54578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3370263" cy="48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702425" y="287338"/>
            <a:ext cx="2400300" cy="65246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ja-JP" altLang="en-US" sz="3600" dirty="0">
                <a:solidFill>
                  <a:srgbClr val="FFFF00"/>
                </a:solidFill>
              </a:rPr>
              <a:t>明治六年（一四二年前）八月、人首小の前身となる</a:t>
            </a:r>
            <a:r>
              <a:rPr kumimoji="1" lang="ja-JP" altLang="en-US" sz="3600" dirty="0">
                <a:solidFill>
                  <a:srgbClr val="FF3399"/>
                </a:solidFill>
              </a:rPr>
              <a:t>一番小学校（開文館）</a:t>
            </a:r>
            <a:r>
              <a:rPr kumimoji="1" lang="ja-JP" altLang="en-US" sz="3600" dirty="0">
                <a:solidFill>
                  <a:srgbClr val="FFFF00"/>
                </a:solidFill>
              </a:rPr>
              <a:t>が本小路の成田慶蔵さん宅（旧村役場跡）に置かれる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4305300" y="296863"/>
            <a:ext cx="2397125" cy="65055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ja-JP" altLang="en-US" sz="3600" dirty="0">
                <a:solidFill>
                  <a:srgbClr val="FFFF00"/>
                </a:solidFill>
              </a:rPr>
              <a:t>さらに二番小学校（木細工分校）</a:t>
            </a:r>
            <a:endParaRPr lang="en-US" altLang="ja-JP" sz="3600" dirty="0">
              <a:solidFill>
                <a:srgbClr val="FFFF00"/>
              </a:solidFill>
            </a:endParaRPr>
          </a:p>
          <a:p>
            <a:pPr algn="ctr"/>
            <a:r>
              <a:rPr lang="ja-JP" altLang="en-US" sz="3600" dirty="0">
                <a:solidFill>
                  <a:srgbClr val="FFFF00"/>
                </a:solidFill>
              </a:rPr>
              <a:t>　　　三番小学校（中沢分校）</a:t>
            </a:r>
            <a:endParaRPr lang="en-US" altLang="ja-JP" sz="3600" dirty="0">
              <a:solidFill>
                <a:srgbClr val="FFFF00"/>
              </a:solidFill>
            </a:endParaRPr>
          </a:p>
          <a:p>
            <a:pPr algn="ctr"/>
            <a:r>
              <a:rPr lang="ja-JP" altLang="en-US" sz="3600" dirty="0">
                <a:solidFill>
                  <a:srgbClr val="FFFF00"/>
                </a:solidFill>
              </a:rPr>
              <a:t>　　　四番小学校（笹田分校）</a:t>
            </a:r>
            <a:endParaRPr lang="en-US" altLang="ja-JP" sz="3600" dirty="0">
              <a:solidFill>
                <a:srgbClr val="FFFF00"/>
              </a:solidFill>
            </a:endParaRPr>
          </a:p>
          <a:p>
            <a:pPr algn="r"/>
            <a:r>
              <a:rPr lang="ja-JP" altLang="en-US" sz="3600" dirty="0">
                <a:solidFill>
                  <a:srgbClr val="FFFF00"/>
                </a:solidFill>
              </a:rPr>
              <a:t>が民家に置かれる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2447925" y="290513"/>
            <a:ext cx="1843751" cy="65182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ja-JP" altLang="en-US" sz="3600" dirty="0">
                <a:solidFill>
                  <a:srgbClr val="FFFF00"/>
                </a:solidFill>
              </a:rPr>
              <a:t>明治十年二月、</a:t>
            </a:r>
            <a:endParaRPr lang="en-US" altLang="ja-JP" sz="3600" dirty="0">
              <a:solidFill>
                <a:srgbClr val="FFFF00"/>
              </a:solidFill>
            </a:endParaRPr>
          </a:p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本校が空き寺となった</a:t>
            </a:r>
            <a:r>
              <a:rPr lang="ja-JP" altLang="en-US" sz="3600" dirty="0">
                <a:solidFill>
                  <a:srgbClr val="FF3399"/>
                </a:solidFill>
              </a:rPr>
              <a:t>福泉寺</a:t>
            </a:r>
            <a:r>
              <a:rPr lang="ja-JP" altLang="en-US" sz="3600" dirty="0">
                <a:solidFill>
                  <a:srgbClr val="FFFF00"/>
                </a:solidFill>
              </a:rPr>
              <a:t>に移される</a:t>
            </a:r>
            <a:r>
              <a:rPr lang="ja-JP" altLang="en-US" sz="3600" dirty="0">
                <a:solidFill>
                  <a:srgbClr val="66CCFF"/>
                </a:solidFill>
              </a:rPr>
              <a:t>（児童数五十六名）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41275" y="280988"/>
            <a:ext cx="2397125" cy="65055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その後</a:t>
            </a:r>
            <a:endParaRPr lang="en-US" altLang="ja-JP" sz="3600" dirty="0">
              <a:solidFill>
                <a:srgbClr val="FFFF00"/>
              </a:solidFill>
            </a:endParaRPr>
          </a:p>
          <a:p>
            <a:pPr algn="just"/>
            <a:r>
              <a:rPr lang="ja-JP" altLang="en-US" sz="3600" dirty="0">
                <a:solidFill>
                  <a:srgbClr val="FFFF00"/>
                </a:solidFill>
              </a:rPr>
              <a:t>明治十三年四月、本校の児童数が増え、せまくなったので</a:t>
            </a:r>
            <a:r>
              <a:rPr lang="ja-JP" altLang="en-US" sz="3600" dirty="0">
                <a:solidFill>
                  <a:srgbClr val="FF3399"/>
                </a:solidFill>
              </a:rPr>
              <a:t>自徳寺</a:t>
            </a:r>
            <a:r>
              <a:rPr lang="ja-JP" altLang="en-US" sz="3600" dirty="0">
                <a:solidFill>
                  <a:srgbClr val="FFFF00"/>
                </a:solidFill>
              </a:rPr>
              <a:t>に移される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/>
      <p:bldP spid="7200" grpId="0"/>
      <p:bldP spid="7201" grpId="0"/>
      <p:bldP spid="71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52400"/>
            <a:ext cx="4041775" cy="340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7"/>
          <p:cNvSpPr>
            <a:spLocks noChangeShapeType="1"/>
          </p:cNvSpPr>
          <p:nvPr/>
        </p:nvSpPr>
        <p:spPr bwMode="auto">
          <a:xfrm flipH="1">
            <a:off x="350838" y="1444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76213"/>
            <a:ext cx="369728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324225"/>
            <a:ext cx="2239962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110163" y="393700"/>
            <a:ext cx="3970337" cy="6399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ja-JP" altLang="en-US" sz="3600" dirty="0" smtClean="0">
                <a:solidFill>
                  <a:srgbClr val="CCFF33"/>
                </a:solidFill>
              </a:rPr>
              <a:t>明治十九年五月、</a:t>
            </a:r>
            <a:endParaRPr kumimoji="1" lang="en-US" altLang="ja-JP" sz="3600" dirty="0" smtClean="0">
              <a:solidFill>
                <a:srgbClr val="CCFF33"/>
              </a:solidFill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kumimoji="1" lang="ja-JP" altLang="en-US" sz="3600" dirty="0" smtClean="0">
                <a:solidFill>
                  <a:srgbClr val="CCFF33"/>
                </a:solidFill>
              </a:rPr>
              <a:t>　本小路十六番地に洋風二階</a:t>
            </a:r>
            <a:endParaRPr kumimoji="1" lang="en-US" altLang="ja-JP" sz="3600" dirty="0" smtClean="0">
              <a:solidFill>
                <a:srgbClr val="CCFF33"/>
              </a:solidFill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kumimoji="1" lang="ja-JP" altLang="en-US" sz="3600" dirty="0" smtClean="0">
                <a:solidFill>
                  <a:srgbClr val="CCFF33"/>
                </a:solidFill>
              </a:rPr>
              <a:t>　建ての新校舎できる（二教室）</a:t>
            </a:r>
            <a:endParaRPr kumimoji="1" lang="en-US" altLang="ja-JP" sz="3600" dirty="0" smtClean="0">
              <a:solidFill>
                <a:srgbClr val="CCFF33"/>
              </a:solidFill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kumimoji="1" lang="ja-JP" altLang="en-US" sz="3600" dirty="0" smtClean="0"/>
              <a:t>　　　　　</a:t>
            </a:r>
            <a:r>
              <a:rPr kumimoji="1" lang="ja-JP" altLang="en-US" sz="3400" b="1" dirty="0" smtClean="0">
                <a:solidFill>
                  <a:srgbClr val="FF3399"/>
                </a:solidFill>
              </a:rPr>
              <a:t>児童数</a:t>
            </a:r>
            <a:r>
              <a:rPr kumimoji="1" lang="ja-JP" altLang="en-US" sz="3400" b="1" dirty="0" smtClean="0"/>
              <a:t> </a:t>
            </a:r>
            <a:r>
              <a:rPr kumimoji="1" lang="ja-JP" altLang="en-US" sz="3400" b="1" dirty="0" smtClean="0">
                <a:solidFill>
                  <a:srgbClr val="66FF33"/>
                </a:solidFill>
              </a:rPr>
              <a:t>本校</a:t>
            </a:r>
            <a:r>
              <a:rPr kumimoji="1" lang="ja-JP" altLang="en-US" sz="3400" b="1" dirty="0" smtClean="0"/>
              <a:t>    七十七人</a:t>
            </a:r>
            <a:endParaRPr kumimoji="1" lang="en-US" altLang="ja-JP" sz="3400" b="1" dirty="0" smtClean="0"/>
          </a:p>
          <a:p>
            <a:pPr algn="just" eaLnBrk="1" hangingPunct="1">
              <a:spcBef>
                <a:spcPts val="0"/>
              </a:spcBef>
              <a:defRPr/>
            </a:pPr>
            <a:r>
              <a:rPr kumimoji="1" lang="ja-JP" altLang="en-US" sz="3400" dirty="0" smtClean="0"/>
              <a:t>　　　　　</a:t>
            </a:r>
            <a:r>
              <a:rPr kumimoji="1" lang="ja-JP" altLang="en-US" sz="3400" b="1" dirty="0" smtClean="0"/>
              <a:t>　　　　　</a:t>
            </a:r>
            <a:r>
              <a:rPr kumimoji="1" lang="ja-JP" altLang="en-US" sz="3400" b="1" spc="-150" dirty="0" smtClean="0">
                <a:solidFill>
                  <a:srgbClr val="66FF33"/>
                </a:solidFill>
              </a:rPr>
              <a:t>木細工</a:t>
            </a:r>
            <a:r>
              <a:rPr kumimoji="1" lang="ja-JP" altLang="en-US" sz="3400" b="1" dirty="0" smtClean="0">
                <a:solidFill>
                  <a:srgbClr val="66FF33"/>
                </a:solidFill>
              </a:rPr>
              <a:t> </a:t>
            </a:r>
            <a:r>
              <a:rPr kumimoji="1" lang="ja-JP" altLang="en-US" sz="3400" b="1" dirty="0" smtClean="0"/>
              <a:t>二十一人</a:t>
            </a:r>
            <a:endParaRPr kumimoji="1" lang="en-US" altLang="ja-JP" sz="3400" b="1" dirty="0" smtClean="0"/>
          </a:p>
          <a:p>
            <a:pPr algn="just" eaLnBrk="1" hangingPunct="1">
              <a:spcBef>
                <a:spcPts val="0"/>
              </a:spcBef>
              <a:defRPr/>
            </a:pPr>
            <a:r>
              <a:rPr kumimoji="1" lang="ja-JP" altLang="en-US" sz="3400" dirty="0" smtClean="0"/>
              <a:t>　　　　　</a:t>
            </a:r>
            <a:r>
              <a:rPr kumimoji="1" lang="ja-JP" altLang="en-US" sz="3400" b="1" dirty="0" smtClean="0"/>
              <a:t>　　　　　</a:t>
            </a:r>
            <a:r>
              <a:rPr kumimoji="1" lang="ja-JP" altLang="en-US" sz="3400" b="1" dirty="0" smtClean="0">
                <a:solidFill>
                  <a:srgbClr val="66FF33"/>
                </a:solidFill>
              </a:rPr>
              <a:t>中沢</a:t>
            </a:r>
            <a:r>
              <a:rPr kumimoji="1" lang="ja-JP" altLang="en-US" sz="3400" b="1" dirty="0" smtClean="0"/>
              <a:t>　　　 十四人</a:t>
            </a:r>
            <a:endParaRPr kumimoji="1" lang="en-US" altLang="ja-JP" sz="3400" b="1" dirty="0" smtClean="0"/>
          </a:p>
          <a:p>
            <a:pPr algn="just" eaLnBrk="1" hangingPunct="1">
              <a:spcBef>
                <a:spcPts val="0"/>
              </a:spcBef>
              <a:defRPr/>
            </a:pPr>
            <a:r>
              <a:rPr kumimoji="1" lang="ja-JP" altLang="en-US" sz="3400" dirty="0" smtClean="0"/>
              <a:t>　　　　　</a:t>
            </a:r>
            <a:r>
              <a:rPr kumimoji="1" lang="ja-JP" altLang="en-US" sz="3400" b="1" dirty="0" smtClean="0"/>
              <a:t>　　　　　</a:t>
            </a:r>
            <a:r>
              <a:rPr kumimoji="1" lang="ja-JP" altLang="en-US" sz="3400" b="1" dirty="0" smtClean="0">
                <a:solidFill>
                  <a:srgbClr val="66FF33"/>
                </a:solidFill>
              </a:rPr>
              <a:t>学間沢</a:t>
            </a:r>
            <a:r>
              <a:rPr kumimoji="1" lang="ja-JP" altLang="en-US" sz="3400" b="1" dirty="0" smtClean="0"/>
              <a:t>　　　 六人</a:t>
            </a: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2797175" y="252413"/>
            <a:ext cx="2397125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ja-JP" altLang="en-US" sz="3600" dirty="0">
                <a:solidFill>
                  <a:srgbClr val="CCFF33"/>
                </a:solidFill>
              </a:rPr>
              <a:t>その後、校名が</a:t>
            </a:r>
            <a:endParaRPr lang="en-US" altLang="ja-JP" sz="3600" dirty="0">
              <a:solidFill>
                <a:srgbClr val="CCFF33"/>
              </a:solidFill>
            </a:endParaRPr>
          </a:p>
          <a:p>
            <a:pPr algn="just"/>
            <a:r>
              <a:rPr lang="ja-JP" altLang="en-US" sz="3600" dirty="0"/>
              <a:t>　</a:t>
            </a:r>
            <a:r>
              <a:rPr lang="ja-JP" altLang="en-US" sz="3600" dirty="0">
                <a:solidFill>
                  <a:srgbClr val="FF3399"/>
                </a:solidFill>
              </a:rPr>
              <a:t>人首尋常小学校</a:t>
            </a:r>
            <a:endParaRPr lang="en-US" altLang="ja-JP" sz="3600" dirty="0">
              <a:solidFill>
                <a:srgbClr val="FF3399"/>
              </a:solidFill>
            </a:endParaRPr>
          </a:p>
          <a:p>
            <a:pPr algn="just"/>
            <a:r>
              <a:rPr lang="ja-JP" altLang="en-US" sz="3600" dirty="0"/>
              <a:t>　</a:t>
            </a:r>
            <a:r>
              <a:rPr lang="ja-JP" altLang="en-US" sz="3600" dirty="0">
                <a:solidFill>
                  <a:srgbClr val="FF3399"/>
                </a:solidFill>
              </a:rPr>
              <a:t>人首尋常高等小学校</a:t>
            </a:r>
            <a:r>
              <a:rPr lang="ja-JP" altLang="en-US" sz="3600" dirty="0">
                <a:solidFill>
                  <a:srgbClr val="CCFF33"/>
                </a:solidFill>
              </a:rPr>
              <a:t>と変わり</a:t>
            </a:r>
            <a:endParaRPr lang="en-US" altLang="ja-JP" sz="3600" dirty="0">
              <a:solidFill>
                <a:srgbClr val="CCFF33"/>
              </a:solidFill>
            </a:endParaRPr>
          </a:p>
          <a:p>
            <a:pPr algn="just"/>
            <a:r>
              <a:rPr lang="ja-JP" altLang="en-US" sz="3600" dirty="0">
                <a:solidFill>
                  <a:srgbClr val="CCFF33"/>
                </a:solidFill>
              </a:rPr>
              <a:t>　　　　分校も分教場と呼ばれた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50838" y="342900"/>
            <a:ext cx="23368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/>
            <a:r>
              <a:rPr lang="ja-JP" altLang="en-US" sz="3600" dirty="0">
                <a:solidFill>
                  <a:srgbClr val="CCFF33"/>
                </a:solidFill>
              </a:rPr>
              <a:t>明治三十六年四月、</a:t>
            </a:r>
            <a:endParaRPr lang="en-US" altLang="ja-JP" sz="3600" dirty="0">
              <a:solidFill>
                <a:srgbClr val="CCFF33"/>
              </a:solidFill>
            </a:endParaRPr>
          </a:p>
          <a:p>
            <a:pPr algn="just"/>
            <a:r>
              <a:rPr lang="ja-JP" altLang="en-US" sz="3600" dirty="0">
                <a:solidFill>
                  <a:srgbClr val="CCFF33"/>
                </a:solidFill>
              </a:rPr>
              <a:t>今の場所である荒田表四番地に新校舎ができる</a:t>
            </a:r>
            <a:r>
              <a:rPr lang="ja-JP" altLang="en-US" sz="3200" b="1" dirty="0">
                <a:solidFill>
                  <a:srgbClr val="66FF33"/>
                </a:solidFill>
              </a:rPr>
              <a:t>（平屋建て五教室）</a:t>
            </a:r>
            <a:endParaRPr lang="en-US" altLang="ja-JP" sz="3200" b="1" dirty="0">
              <a:solidFill>
                <a:srgbClr val="66FF33"/>
              </a:solidFill>
            </a:endParaRPr>
          </a:p>
          <a:p>
            <a:pPr algn="just"/>
            <a:r>
              <a:rPr lang="ja-JP" altLang="en-US" sz="3200" b="1" dirty="0"/>
              <a:t>　　　　　　　 </a:t>
            </a:r>
            <a:r>
              <a:rPr lang="ja-JP" altLang="en-US" sz="3200" dirty="0">
                <a:solidFill>
                  <a:srgbClr val="66FF33"/>
                </a:solidFill>
              </a:rPr>
              <a:t>（工事総額三，一六五円）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Line 4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71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52232"/>
            <a:ext cx="4325595" cy="374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7975"/>
            <a:ext cx="1711325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157163"/>
            <a:ext cx="5324595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9" name="テキスト ボックス 3"/>
          <p:cNvSpPr txBox="1">
            <a:spLocks noChangeArrowheads="1"/>
          </p:cNvSpPr>
          <p:nvPr/>
        </p:nvSpPr>
        <p:spPr bwMode="auto">
          <a:xfrm>
            <a:off x="1862559" y="2815117"/>
            <a:ext cx="5438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ja-JP" altLang="en-US" sz="2800" dirty="0">
                <a:solidFill>
                  <a:srgbClr val="CCFF33"/>
                </a:solidFill>
              </a:rPr>
              <a:t>荒町の回覧雑誌「ばら」（大正７年）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2047875" y="354644"/>
            <a:ext cx="1228725" cy="6556375"/>
          </a:xfrm>
          <a:prstGeom prst="rect">
            <a:avLst/>
          </a:prstGeom>
          <a:noFill/>
          <a:ln w="50800" cmpd="dbl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400" dirty="0">
                <a:solidFill>
                  <a:srgbClr val="FFFF00"/>
                </a:solidFill>
              </a:rPr>
              <a:t>明治四十五年五月には、敷地を拡げ、二階建ての木造校舎を増築</a:t>
            </a:r>
          </a:p>
        </p:txBody>
      </p:sp>
      <p:sp>
        <p:nvSpPr>
          <p:cNvPr id="7176" name="テキスト ボックス 2"/>
          <p:cNvSpPr txBox="1">
            <a:spLocks noChangeArrowheads="1"/>
          </p:cNvSpPr>
          <p:nvPr/>
        </p:nvSpPr>
        <p:spPr bwMode="auto">
          <a:xfrm>
            <a:off x="216928" y="2765425"/>
            <a:ext cx="1661993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ja-JP" altLang="en-US" sz="3200" dirty="0">
                <a:solidFill>
                  <a:srgbClr val="FF66FF"/>
                </a:solidFill>
              </a:rPr>
              <a:t>大正十二年九月、校舎の東側に大運動場ができる</a:t>
            </a:r>
            <a:r>
              <a:rPr kumimoji="1" lang="ja-JP" altLang="en-US" sz="2800" dirty="0">
                <a:solidFill>
                  <a:srgbClr val="FF66FF"/>
                </a:solidFill>
              </a:rPr>
              <a:t>（旧米中グランド）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346141" y="300038"/>
            <a:ext cx="2797859" cy="65976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400" dirty="0">
                <a:solidFill>
                  <a:srgbClr val="FFFF66"/>
                </a:solidFill>
              </a:rPr>
              <a:t>小川未明先生の詩碑を働きかけた佐伯</a:t>
            </a:r>
            <a:r>
              <a:rPr lang="ja-JP" altLang="en-US" sz="3400" dirty="0" smtClean="0">
                <a:solidFill>
                  <a:srgbClr val="FFFF66"/>
                </a:solidFill>
              </a:rPr>
              <a:t>郁郎先生が子どもだった明治の終わりころは</a:t>
            </a:r>
            <a:r>
              <a:rPr lang="ja-JP" altLang="en-US" sz="3400" dirty="0">
                <a:solidFill>
                  <a:srgbClr val="FFFF66"/>
                </a:solidFill>
              </a:rPr>
              <a:t>、教室が足りなくなり、校門前の民家を借り、七学級となった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3495445" y="300038"/>
            <a:ext cx="2797859" cy="65770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400" dirty="0">
                <a:solidFill>
                  <a:srgbClr val="66FF66"/>
                </a:solidFill>
              </a:rPr>
              <a:t>明治から大正、昭和の初めにかけては、小学校の勉強が終わっても、高等科でさらに勉強をしたり農業や裁縫を習ったりするために、学校に残る先輩たちがいた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7" r="3786"/>
          <a:stretch/>
        </p:blipFill>
        <p:spPr bwMode="auto">
          <a:xfrm rot="5400000">
            <a:off x="5373605" y="-906976"/>
            <a:ext cx="2389488" cy="50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8717"/>
            <a:ext cx="4031199" cy="417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animBg="1"/>
      <p:bldP spid="7179" grpId="0"/>
      <p:bldP spid="109573" grpId="0"/>
      <p:bldP spid="109573" grpId="1"/>
      <p:bldP spid="7176" grpId="0"/>
      <p:bldP spid="109574" grpId="0"/>
      <p:bldP spid="109574" grpId="1"/>
      <p:bldP spid="109575" grpId="0"/>
      <p:bldP spid="10957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0" name="Line 24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7742238" y="228600"/>
            <a:ext cx="1320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昭和四年</a:t>
            </a:r>
            <a:r>
              <a:rPr lang="ja-JP" altLang="en-US" sz="3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、</a:t>
            </a:r>
            <a:r>
              <a:rPr lang="ja-JP" altLang="en-US" sz="34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木細工分教場は</a:t>
            </a:r>
            <a:endParaRPr lang="en-US" altLang="ja-JP" sz="3400" b="1" dirty="0"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ts val="600"/>
              </a:spcBef>
              <a:defRPr/>
            </a:pPr>
            <a:r>
              <a:rPr lang="ja-JP" altLang="en-US" sz="34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木細工尋常小学校として昇格独立</a:t>
            </a:r>
          </a:p>
        </p:txBody>
      </p:sp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7031038" y="228600"/>
            <a:ext cx="720725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500" b="1" dirty="0">
                <a:solidFill>
                  <a:srgbClr val="FF3300"/>
                </a:solidFill>
              </a:rPr>
              <a:t>しかし</a:t>
            </a:r>
          </a:p>
        </p:txBody>
      </p: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5275263" y="403225"/>
            <a:ext cx="195103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ja-JP" altLang="en-US" sz="3500" b="1" dirty="0">
                <a:solidFill>
                  <a:srgbClr val="FF3300"/>
                </a:solidFill>
              </a:rPr>
              <a:t>だんだん戦争</a:t>
            </a:r>
            <a:endParaRPr lang="en-US" altLang="ja-JP" sz="3500" b="1" dirty="0">
              <a:solidFill>
                <a:srgbClr val="FF33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3500" b="1" dirty="0">
                <a:solidFill>
                  <a:srgbClr val="FF3300"/>
                </a:solidFill>
              </a:rPr>
              <a:t>の足音が近</a:t>
            </a:r>
            <a:r>
              <a:rPr lang="ja-JP" altLang="en-US" sz="3500" b="1" dirty="0" err="1">
                <a:solidFill>
                  <a:srgbClr val="FF3300"/>
                </a:solidFill>
              </a:rPr>
              <a:t>づ</a:t>
            </a:r>
            <a:endParaRPr lang="en-US" altLang="ja-JP" sz="3500" b="1" dirty="0">
              <a:solidFill>
                <a:srgbClr val="FF3300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3500" b="1" dirty="0">
                <a:solidFill>
                  <a:srgbClr val="FF3300"/>
                </a:solidFill>
              </a:rPr>
              <a:t>いてきて</a:t>
            </a:r>
          </a:p>
        </p:txBody>
      </p:sp>
      <p:sp>
        <p:nvSpPr>
          <p:cNvPr id="19491" name="Text Box 35"/>
          <p:cNvSpPr txBox="1">
            <a:spLocks noChangeArrowheads="1"/>
          </p:cNvSpPr>
          <p:nvPr/>
        </p:nvSpPr>
        <p:spPr bwMode="auto">
          <a:xfrm>
            <a:off x="5237163" y="3306763"/>
            <a:ext cx="2505075" cy="35512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ja-JP" altLang="en-US" sz="3400" dirty="0"/>
              <a:t>慰問の作文</a:t>
            </a:r>
            <a:endParaRPr lang="en-US" altLang="ja-JP" sz="3400" dirty="0"/>
          </a:p>
          <a:p>
            <a:pPr>
              <a:spcAft>
                <a:spcPts val="600"/>
              </a:spcAft>
            </a:pPr>
            <a:r>
              <a:rPr lang="ja-JP" altLang="en-US" sz="3400" dirty="0"/>
              <a:t>少年団結成</a:t>
            </a:r>
            <a:endParaRPr lang="en-US" altLang="ja-JP" sz="3400" dirty="0"/>
          </a:p>
          <a:p>
            <a:pPr>
              <a:spcAft>
                <a:spcPts val="600"/>
              </a:spcAft>
            </a:pPr>
            <a:r>
              <a:rPr lang="ja-JP" altLang="en-US" sz="3400" dirty="0"/>
              <a:t>心身鍛錬会</a:t>
            </a:r>
            <a:endParaRPr lang="en-US" altLang="ja-JP" sz="3400" dirty="0"/>
          </a:p>
          <a:p>
            <a:pPr>
              <a:spcAft>
                <a:spcPts val="600"/>
              </a:spcAft>
            </a:pPr>
            <a:r>
              <a:rPr lang="ja-JP" altLang="en-US" sz="3400" dirty="0"/>
              <a:t>軍人家庭勤労奉仕</a:t>
            </a:r>
          </a:p>
        </p:txBody>
      </p:sp>
      <p:pic>
        <p:nvPicPr>
          <p:cNvPr id="819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5" y="3068960"/>
            <a:ext cx="521957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10921"/>
          <a:stretch/>
        </p:blipFill>
        <p:spPr bwMode="auto">
          <a:xfrm rot="16200000">
            <a:off x="1371550" y="-1142952"/>
            <a:ext cx="2583970" cy="532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144588" y="207963"/>
            <a:ext cx="3798887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昭和十五年　雪中行軍実施</a:t>
            </a:r>
            <a:endParaRPr lang="en-US" altLang="ja-JP" sz="35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　　十六年　人首国民学校と改称</a:t>
            </a:r>
            <a:endParaRPr lang="en-US" altLang="ja-JP" sz="35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　　　　　　　 （太平洋戦争始まる）</a:t>
            </a:r>
            <a:endParaRPr lang="en-US" altLang="ja-JP" sz="35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　　十八年　木炭運搬</a:t>
            </a:r>
            <a:endParaRPr lang="en-US" altLang="ja-JP" sz="35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　　　　　　　 防空避難訓練</a:t>
            </a:r>
            <a:endParaRPr lang="en-US" altLang="ja-JP" sz="35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spcBef>
                <a:spcPts val="600"/>
              </a:spcBef>
              <a:defRPr/>
            </a:pPr>
            <a:r>
              <a:rPr lang="ja-JP" altLang="en-US" sz="35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　　　　　　　 入団兵見送り</a:t>
            </a: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0" y="466725"/>
            <a:ext cx="1169988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ja-JP" altLang="en-US" sz="3200" b="1" dirty="0">
                <a:solidFill>
                  <a:srgbClr val="66FF33"/>
                </a:solidFill>
              </a:rPr>
              <a:t>再び還ることのなかった</a:t>
            </a:r>
            <a:endParaRPr kumimoji="1" lang="en-US" altLang="ja-JP" sz="3200" b="1" dirty="0">
              <a:solidFill>
                <a:srgbClr val="66FF33"/>
              </a:solidFill>
            </a:endParaRPr>
          </a:p>
          <a:p>
            <a:r>
              <a:rPr kumimoji="1" lang="ja-JP" altLang="en-US" sz="3200" b="1" dirty="0">
                <a:solidFill>
                  <a:srgbClr val="66FF33"/>
                </a:solidFill>
              </a:rPr>
              <a:t>卒業生や高等科・青年学校の生徒も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0" grpId="0" animBg="1"/>
      <p:bldP spid="19481" grpId="0"/>
      <p:bldP spid="19488" grpId="0"/>
      <p:bldP spid="19489" grpId="0"/>
      <p:bldP spid="19491" grpId="0" animBg="1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1" name="正方形/長方形 2"/>
          <p:cNvSpPr>
            <a:spLocks noChangeArrowheads="1"/>
          </p:cNvSpPr>
          <p:nvPr/>
        </p:nvSpPr>
        <p:spPr bwMode="auto">
          <a:xfrm>
            <a:off x="7807325" y="217488"/>
            <a:ext cx="6762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r>
              <a:rPr lang="ja-JP" altLang="en-US" sz="3200" dirty="0">
                <a:solidFill>
                  <a:srgbClr val="66FF33"/>
                </a:solidFill>
              </a:rPr>
              <a:t>昭和二十二年、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48263" y="417513"/>
            <a:ext cx="674687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200" dirty="0"/>
              <a:t>勉強も国語、算数など今の教科に</a:t>
            </a:r>
          </a:p>
        </p:txBody>
      </p:sp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5713572" y="376238"/>
            <a:ext cx="2215991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ja-JP" altLang="en-US" sz="3200" dirty="0">
                <a:solidFill>
                  <a:srgbClr val="FFFF00"/>
                </a:solidFill>
              </a:rPr>
              <a:t>小学校六年、中学校三年、九年の義務教育となる新しい学校教育制度により、</a:t>
            </a:r>
            <a:r>
              <a:rPr kumimoji="1" lang="ja-JP" altLang="en-US" sz="3400" b="1" dirty="0">
                <a:solidFill>
                  <a:srgbClr val="FF3399"/>
                </a:solidFill>
              </a:rPr>
              <a:t>米里村立人首小学校</a:t>
            </a:r>
            <a:endParaRPr kumimoji="1" lang="en-US" altLang="ja-JP" sz="3400" b="1" dirty="0">
              <a:solidFill>
                <a:srgbClr val="FF3399"/>
              </a:solidFill>
            </a:endParaRPr>
          </a:p>
          <a:p>
            <a:r>
              <a:rPr kumimoji="1" lang="ja-JP" altLang="en-US" sz="3400" b="1" dirty="0">
                <a:solidFill>
                  <a:srgbClr val="FF3399"/>
                </a:solidFill>
              </a:rPr>
              <a:t> </a:t>
            </a:r>
            <a:r>
              <a:rPr kumimoji="1" lang="ja-JP" altLang="en-US" sz="3200" dirty="0">
                <a:solidFill>
                  <a:srgbClr val="FFFF00"/>
                </a:solidFill>
              </a:rPr>
              <a:t>学間沢・中沢の両分教場は分校に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9938" y="411163"/>
            <a:ext cx="70485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400" b="1" dirty="0">
                <a:solidFill>
                  <a:srgbClr val="FF99CC"/>
                </a:solidFill>
              </a:rPr>
              <a:t>戦後、新しい日本に生まれ変わる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73575" y="171450"/>
            <a:ext cx="674688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200" dirty="0">
                <a:solidFill>
                  <a:srgbClr val="66FF33"/>
                </a:solidFill>
              </a:rPr>
              <a:t>昭和二十三年、　</a:t>
            </a:r>
            <a:r>
              <a:rPr lang="ja-JP" altLang="en-US" sz="3200" dirty="0">
                <a:solidFill>
                  <a:srgbClr val="FF0000"/>
                </a:solidFill>
              </a:rPr>
              <a:t>ＰＴＡができる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362325" y="217488"/>
            <a:ext cx="1166643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ja-JP" altLang="en-US" sz="3200" dirty="0">
                <a:solidFill>
                  <a:srgbClr val="66FF33"/>
                </a:solidFill>
              </a:rPr>
              <a:t>昭和二十八年</a:t>
            </a:r>
            <a:r>
              <a:rPr lang="ja-JP" altLang="en-US" sz="3200" dirty="0" smtClean="0">
                <a:solidFill>
                  <a:srgbClr val="66FF33"/>
                </a:solidFill>
              </a:rPr>
              <a:t>、</a:t>
            </a:r>
            <a:r>
              <a:rPr lang="ja-JP" altLang="en-US" sz="3000" dirty="0" smtClean="0">
                <a:solidFill>
                  <a:srgbClr val="FFFF00"/>
                </a:solidFill>
              </a:rPr>
              <a:t>創立八〇周年記念学芸会</a:t>
            </a:r>
            <a:r>
              <a:rPr lang="ja-JP" altLang="en-US" sz="3200" dirty="0">
                <a:solidFill>
                  <a:srgbClr val="66FF33"/>
                </a:solidFill>
              </a:rPr>
              <a:t>　</a:t>
            </a:r>
            <a:r>
              <a:rPr lang="ja-JP" altLang="en-US" sz="3200" dirty="0" smtClean="0">
                <a:solidFill>
                  <a:srgbClr val="66FF33"/>
                </a:solidFill>
              </a:rPr>
              <a:t>　</a:t>
            </a:r>
            <a:r>
              <a:rPr lang="ja-JP" altLang="en-US" sz="3000" dirty="0" smtClean="0">
                <a:solidFill>
                  <a:srgbClr val="FFFF00"/>
                </a:solidFill>
              </a:rPr>
              <a:t>林野</a:t>
            </a:r>
            <a:r>
              <a:rPr lang="ja-JP" altLang="en-US" sz="3000" dirty="0">
                <a:solidFill>
                  <a:srgbClr val="FFFF00"/>
                </a:solidFill>
              </a:rPr>
              <a:t>組合の協力を</a:t>
            </a:r>
            <a:r>
              <a:rPr lang="ja-JP" altLang="en-US" sz="3000" dirty="0" smtClean="0">
                <a:solidFill>
                  <a:srgbClr val="FFFF00"/>
                </a:solidFill>
              </a:rPr>
              <a:t>得て講堂</a:t>
            </a:r>
            <a:r>
              <a:rPr lang="ja-JP" altLang="en-US" sz="3000" dirty="0">
                <a:solidFill>
                  <a:srgbClr val="FFFF00"/>
                </a:solidFill>
              </a:rPr>
              <a:t>を新築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382911" y="157163"/>
            <a:ext cx="1166812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ja-JP" altLang="en-US" sz="3200" dirty="0">
                <a:solidFill>
                  <a:srgbClr val="66FF33"/>
                </a:solidFill>
              </a:rPr>
              <a:t>昭和二十九年、　</a:t>
            </a:r>
            <a:endParaRPr lang="en-US" altLang="ja-JP" sz="3200" dirty="0">
              <a:solidFill>
                <a:srgbClr val="66FF33"/>
              </a:solidFill>
            </a:endParaRPr>
          </a:p>
          <a:p>
            <a:r>
              <a:rPr lang="ja-JP" altLang="en-US" sz="3200" dirty="0">
                <a:solidFill>
                  <a:srgbClr val="66FF33"/>
                </a:solidFill>
              </a:rPr>
              <a:t>　</a:t>
            </a:r>
            <a:r>
              <a:rPr lang="ja-JP" altLang="en-US" sz="3200" dirty="0">
                <a:solidFill>
                  <a:srgbClr val="FFFF00"/>
                </a:solidFill>
              </a:rPr>
              <a:t>小川未明先生の詩碑除幕式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9827" y="356508"/>
            <a:ext cx="1104900" cy="5703888"/>
          </a:xfrm>
          <a:prstGeom prst="rect">
            <a:avLst/>
          </a:prstGeom>
          <a:solidFill>
            <a:srgbClr val="66FF3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dirty="0">
                <a:solidFill>
                  <a:srgbClr val="0A0B0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昭和三十三年、江刺市制施行により</a:t>
            </a:r>
          </a:p>
          <a:p>
            <a:pPr>
              <a:spcBef>
                <a:spcPts val="0"/>
              </a:spcBef>
              <a:defRPr/>
            </a:pPr>
            <a:r>
              <a:rPr lang="ja-JP" altLang="en-US" sz="3200" dirty="0">
                <a:solidFill>
                  <a:srgbClr val="0A0B0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　　江刺市立人首小学校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4" t="9691" r="6081"/>
          <a:stretch/>
        </p:blipFill>
        <p:spPr bwMode="auto">
          <a:xfrm>
            <a:off x="5031317" y="3617119"/>
            <a:ext cx="4053599" cy="316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0836" y="2399196"/>
            <a:ext cx="3184677" cy="5620526"/>
          </a:xfrm>
          <a:prstGeom prst="rect">
            <a:avLst/>
          </a:prstGeom>
          <a:noFill/>
          <a:ln w="9525">
            <a:solidFill>
              <a:srgbClr val="00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0940" y="-330983"/>
            <a:ext cx="3312002" cy="445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13073"/>
          <a:stretch/>
        </p:blipFill>
        <p:spPr bwMode="auto">
          <a:xfrm rot="16200000">
            <a:off x="3437458" y="-310452"/>
            <a:ext cx="2828306" cy="4413010"/>
          </a:xfrm>
          <a:prstGeom prst="rect">
            <a:avLst/>
          </a:prstGeom>
          <a:noFill/>
          <a:ln w="9525">
            <a:solidFill>
              <a:srgbClr val="00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 flipH="1" flipV="1">
            <a:off x="1547664" y="240052"/>
            <a:ext cx="745440" cy="6617948"/>
          </a:xfrm>
          <a:prstGeom prst="wedgeRoundRectCallout">
            <a:avLst>
              <a:gd name="adj1" fmla="val -72643"/>
              <a:gd name="adj2" fmla="val -1049"/>
              <a:gd name="adj3" fmla="val 16667"/>
            </a:avLst>
          </a:prstGeom>
          <a:solidFill>
            <a:srgbClr val="002060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lIns="90000" tIns="46800" rIns="90000" bIns="46800" anchor="ctr" anchorCtr="1"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600" b="1" dirty="0" smtClean="0"/>
              <a:t>この年、村役場とＰＴＡが学校林の契約を結ぶ</a:t>
            </a:r>
            <a:endParaRPr lang="ja-JP" altLang="en-US" sz="2600" b="1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278011" y="359683"/>
            <a:ext cx="1104900" cy="5300663"/>
          </a:xfrm>
          <a:prstGeom prst="rect">
            <a:avLst/>
          </a:prstGeom>
          <a:solidFill>
            <a:srgbClr val="66FF3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dirty="0">
                <a:solidFill>
                  <a:srgbClr val="0A0B0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昭和三十年、江刺町制施行により</a:t>
            </a:r>
          </a:p>
          <a:p>
            <a:pPr>
              <a:spcBef>
                <a:spcPts val="0"/>
              </a:spcBef>
              <a:defRPr/>
            </a:pPr>
            <a:r>
              <a:rPr lang="ja-JP" altLang="en-US" sz="3200" dirty="0">
                <a:solidFill>
                  <a:srgbClr val="0A0B0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　　江刺町立人首小学校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221" grpId="0"/>
      <p:bldP spid="8" grpId="0"/>
      <p:bldP spid="6" grpId="0"/>
      <p:bldP spid="5" grpId="0"/>
      <p:bldP spid="9" grpId="0"/>
      <p:bldP spid="10" grpId="0"/>
      <p:bldP spid="11" grpId="0"/>
      <p:bldP spid="13" grpId="0" animBg="1"/>
      <p:bldP spid="1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4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590534"/>
              </p:ext>
            </p:extLst>
          </p:nvPr>
        </p:nvGraphicFramePr>
        <p:xfrm>
          <a:off x="-101600" y="-101600"/>
          <a:ext cx="9455150" cy="716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3"/>
          <p:cNvSpPr txBox="1">
            <a:spLocks noChangeArrowheads="1"/>
          </p:cNvSpPr>
          <p:nvPr/>
        </p:nvSpPr>
        <p:spPr bwMode="auto">
          <a:xfrm>
            <a:off x="1831536" y="-99392"/>
            <a:ext cx="5473700" cy="501651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en-US" sz="2800" b="1" dirty="0" smtClean="0">
                <a:solidFill>
                  <a:srgbClr val="FF00FF"/>
                </a:solidFill>
              </a:rPr>
              <a:t>児　童　数　の　移　り　変　わ　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3730" y="-934861"/>
            <a:ext cx="4328803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21" y="113435"/>
            <a:ext cx="3663305" cy="674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79512" y="215105"/>
            <a:ext cx="1044575" cy="6611938"/>
          </a:xfrm>
          <a:prstGeom prst="rect">
            <a:avLst/>
          </a:prstGeom>
          <a:solidFill>
            <a:srgbClr val="CCFFCC"/>
          </a:solidFill>
          <a:ln w="381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 dirty="0">
                <a:solidFill>
                  <a:schemeClr val="bg1"/>
                </a:solidFill>
              </a:rPr>
              <a:t>岩手国体のあったこの年、ＰＴＡがブロック造りの花壇を設置し、校門のアーチを修復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 flipH="1" flipV="1">
            <a:off x="2492375" y="3546762"/>
            <a:ext cx="487363" cy="3312371"/>
          </a:xfrm>
          <a:prstGeom prst="wedgeRoundRectCallout">
            <a:avLst>
              <a:gd name="adj1" fmla="val -52598"/>
              <a:gd name="adj2" fmla="val 61538"/>
              <a:gd name="adj3" fmla="val 16667"/>
            </a:avLst>
          </a:prstGeom>
          <a:solidFill>
            <a:srgbClr val="002060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lIns="90000" tIns="46800" rIns="90000" bIns="46800" anchor="ctr" anchorCtr="1"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 smtClean="0"/>
              <a:t>この年、プールができる</a:t>
            </a:r>
            <a:endParaRPr lang="ja-JP" altLang="en-US" sz="2500" b="1" dirty="0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979738" y="261938"/>
            <a:ext cx="1042987" cy="657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lIns="90000" tIns="46800" rIns="90000" bIns="46800"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ja-JP" altLang="en-US" sz="2800" b="1" dirty="0">
                <a:solidFill>
                  <a:srgbClr val="66FF33"/>
                </a:solidFill>
              </a:rPr>
              <a:t>昭和四十四年</a:t>
            </a:r>
            <a:endParaRPr lang="en-US" altLang="ja-JP" sz="2800" b="1" dirty="0">
              <a:solidFill>
                <a:srgbClr val="66FF33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FFFF00"/>
                </a:solidFill>
              </a:rPr>
              <a:t>学校給食の運営で</a:t>
            </a:r>
            <a:r>
              <a:rPr lang="ja-JP" altLang="en-US" sz="2800" spc="-150" dirty="0">
                <a:solidFill>
                  <a:srgbClr val="FFFF00"/>
                </a:solidFill>
              </a:rPr>
              <a:t>文部大臣より表彰状授与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691680" y="240505"/>
            <a:ext cx="1044575" cy="6586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lIns="90000" tIns="46800" rIns="90000" bIns="46800"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ja-JP" altLang="en-US" sz="2800" b="1" dirty="0">
                <a:solidFill>
                  <a:srgbClr val="66FF33"/>
                </a:solidFill>
              </a:rPr>
              <a:t>翌四十五年には</a:t>
            </a:r>
            <a:endParaRPr lang="en-US" altLang="ja-JP" sz="2800" b="1" dirty="0">
              <a:solidFill>
                <a:srgbClr val="66FF33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ja-JP" altLang="en-US" sz="2800" dirty="0">
                <a:solidFill>
                  <a:srgbClr val="FFFF00"/>
                </a:solidFill>
              </a:rPr>
              <a:t>学校環境整備等で</a:t>
            </a:r>
            <a:r>
              <a:rPr lang="ja-JP" altLang="en-US" sz="2800" spc="-150" dirty="0">
                <a:solidFill>
                  <a:srgbClr val="FFFF00"/>
                </a:solidFill>
              </a:rPr>
              <a:t>文部大臣より表彰状授与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flipH="1" flipV="1">
            <a:off x="4371974" y="230187"/>
            <a:ext cx="487363" cy="6607175"/>
          </a:xfrm>
          <a:prstGeom prst="wedgeRoundRectCallout">
            <a:avLst>
              <a:gd name="adj1" fmla="val -115139"/>
              <a:gd name="adj2" fmla="val 37438"/>
              <a:gd name="adj3" fmla="val 16667"/>
            </a:avLst>
          </a:prstGeom>
          <a:solidFill>
            <a:srgbClr val="CCFF66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lIns="90000" tIns="46800" rIns="90000" bIns="46800" anchor="ctr" anchorCtr="1"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rgbClr val="0000FF"/>
                </a:solidFill>
              </a:rPr>
              <a:t>翌年、</a:t>
            </a:r>
            <a:r>
              <a:rPr lang="ja-JP" altLang="en-US" sz="2500" b="1" dirty="0">
                <a:solidFill>
                  <a:schemeClr val="tx2">
                    <a:lumMod val="50000"/>
                  </a:schemeClr>
                </a:solidFill>
              </a:rPr>
              <a:t>共同調理所事業開始（四校二分校分配食）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995129" y="183355"/>
            <a:ext cx="1135062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ja-JP" altLang="en-US" sz="3200" dirty="0">
                <a:solidFill>
                  <a:srgbClr val="66FF33"/>
                </a:solidFill>
              </a:rPr>
              <a:t>昭和三十二年、　</a:t>
            </a:r>
            <a:endParaRPr lang="en-US" altLang="ja-JP" sz="3200" dirty="0">
              <a:solidFill>
                <a:srgbClr val="66FF33"/>
              </a:solidFill>
            </a:endParaRPr>
          </a:p>
          <a:p>
            <a:r>
              <a:rPr lang="ja-JP" altLang="en-US" sz="3000" dirty="0">
                <a:solidFill>
                  <a:srgbClr val="FFFF00"/>
                </a:solidFill>
              </a:rPr>
              <a:t>敷地を拡げ、総二階ブロック建て新校舎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351706" y="250825"/>
            <a:ext cx="643423" cy="670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rgbClr val="66FF33"/>
                </a:solidFill>
              </a:rPr>
              <a:t>昭和</a:t>
            </a:r>
            <a:r>
              <a:rPr lang="ja-JP" altLang="en-US" sz="2800" b="1" dirty="0" smtClean="0">
                <a:solidFill>
                  <a:srgbClr val="66FF33"/>
                </a:solidFill>
              </a:rPr>
              <a:t>三〇年</a:t>
            </a:r>
            <a:r>
              <a:rPr lang="ja-JP" altLang="en-US" sz="3000" dirty="0" smtClean="0">
                <a:solidFill>
                  <a:srgbClr val="FF3399"/>
                </a:solidFill>
              </a:rPr>
              <a:t>校</a:t>
            </a:r>
            <a:r>
              <a:rPr lang="ja-JP" altLang="en-US" sz="3000" dirty="0">
                <a:solidFill>
                  <a:srgbClr val="FF3399"/>
                </a:solidFill>
              </a:rPr>
              <a:t>章</a:t>
            </a:r>
            <a:r>
              <a:rPr lang="ja-JP" altLang="en-US" sz="3000" dirty="0"/>
              <a:t>制定（図案　千葉尚文氏</a:t>
            </a:r>
            <a:r>
              <a:rPr lang="ja-JP" altLang="en-US" sz="3000" dirty="0" smtClean="0"/>
              <a:t>）</a:t>
            </a:r>
            <a:endParaRPr lang="ja-JP" altLang="en-US" sz="3000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258886" y="261938"/>
            <a:ext cx="1105088" cy="670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ja-JP" altLang="en-US" sz="2800" b="1" dirty="0" smtClean="0">
                <a:solidFill>
                  <a:srgbClr val="66FF33"/>
                </a:solidFill>
              </a:rPr>
              <a:t>昭和三十七年</a:t>
            </a:r>
            <a:r>
              <a:rPr lang="ja-JP" altLang="en-US" sz="3000" dirty="0"/>
              <a:t>　</a:t>
            </a:r>
            <a:r>
              <a:rPr lang="ja-JP" altLang="en-US" sz="3000" dirty="0">
                <a:solidFill>
                  <a:srgbClr val="FF3399"/>
                </a:solidFill>
              </a:rPr>
              <a:t>校歌</a:t>
            </a:r>
            <a:r>
              <a:rPr lang="ja-JP" altLang="en-US" sz="3000" dirty="0"/>
              <a:t>制定</a:t>
            </a:r>
            <a:endParaRPr lang="en-US" altLang="ja-JP" sz="3000" dirty="0"/>
          </a:p>
          <a:p>
            <a:r>
              <a:rPr lang="ja-JP" altLang="en-US" sz="3000" dirty="0"/>
              <a:t>　　（作詞　及川清氏　作曲　鷹觜洋一氏）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76825" y="201613"/>
            <a:ext cx="1042988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 b="1" dirty="0">
                <a:solidFill>
                  <a:srgbClr val="66FF33"/>
                </a:solidFill>
              </a:rPr>
              <a:t>昭和三十九年</a:t>
            </a:r>
            <a:r>
              <a:rPr lang="ja-JP" altLang="en-US" sz="2800" dirty="0"/>
              <a:t>　</a:t>
            </a:r>
            <a:r>
              <a:rPr lang="ja-JP" altLang="en-US" sz="2800" dirty="0">
                <a:solidFill>
                  <a:srgbClr val="FF3399"/>
                </a:solidFill>
              </a:rPr>
              <a:t>米里地区学校給食共同調理所</a:t>
            </a:r>
            <a:r>
              <a:rPr lang="ja-JP" altLang="en-US" sz="2800" dirty="0"/>
              <a:t>ができ　給食始まる</a:t>
            </a:r>
            <a:endParaRPr lang="ja-JP" altLang="en-US" sz="24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350838" y="157163"/>
            <a:ext cx="84978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86" y="4075367"/>
            <a:ext cx="4287688" cy="273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7724" b="2953"/>
          <a:stretch/>
        </p:blipFill>
        <p:spPr bwMode="auto">
          <a:xfrm rot="16200000">
            <a:off x="2557128" y="681154"/>
            <a:ext cx="397505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1" animBg="1"/>
      <p:bldP spid="9" grpId="0"/>
      <p:bldP spid="10" grpId="0"/>
      <p:bldP spid="8" grpId="0" animBg="1"/>
      <p:bldP spid="5" grpId="0"/>
      <p:bldP spid="6" grpId="0"/>
      <p:bldP spid="15" grpId="0"/>
      <p:bldP spid="7" grpId="0"/>
      <p:bldP spid="4" grpId="0" animBg="1"/>
    </p:bldLst>
  </p:timing>
</p:sld>
</file>

<file path=ppt/theme/theme1.xml><?xml version="1.0" encoding="utf-8"?>
<a:theme xmlns:a="http://schemas.openxmlformats.org/drawingml/2006/main" name="羽場小学校のあゆみ">
  <a:themeElements>
    <a:clrScheme name="羽場小学校のあゆみ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羽場小学校のあゆみ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0000" tIns="46800" rIns="90000" bIns="46800" numCol="1" anchor="b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eaVert" wrap="square" lIns="90000" tIns="46800" rIns="90000" bIns="46800" numCol="1" anchor="b" anchorCtr="1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羽場小学校のあゆみ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羽場小学校のあゆみ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3598</TotalTime>
  <Words>840</Words>
  <Application>Microsoft Office PowerPoint</Application>
  <PresentationFormat>画面に合わせる (4:3)</PresentationFormat>
  <Paragraphs>136</Paragraphs>
  <Slides>14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羽場小学校のあゆみ</vt:lpstr>
      <vt:lpstr>人首小学校のあゆみ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刈屋小学校のあゆみ</dc:title>
  <dc:creator>Administrator</dc:creator>
  <cp:lastModifiedBy>ogu90301</cp:lastModifiedBy>
  <cp:revision>206</cp:revision>
  <cp:lastPrinted>2015-12-24T03:30:39Z</cp:lastPrinted>
  <dcterms:created xsi:type="dcterms:W3CDTF">2009-09-07T06:31:16Z</dcterms:created>
  <dcterms:modified xsi:type="dcterms:W3CDTF">2016-02-02T06:40:10Z</dcterms:modified>
</cp:coreProperties>
</file>